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 id="267" r:id="rId41"/>
    <p:sldId id="268" r:id="rId42"/>
    <p:sldId id="269" r:id="rId43"/>
    <p:sldId id="270" r:id="rId44"/>
    <p:sldId id="271" r:id="rId45"/>
    <p:sldId id="272" r:id="rId46"/>
    <p:sldId id="273" r:id="rId47"/>
    <p:sldId id="274" r:id="rId48"/>
    <p:sldId id="275" r:id="rId49"/>
    <p:sldId id="276" r:id="rId50"/>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HK Grotesk Medium" charset="1" panose="00000600000000000000"/>
      <p:regular r:id="rId12"/>
    </p:embeddedFont>
    <p:embeddedFont>
      <p:font typeface="HK Grotesk Medium Bold" charset="1" panose="00000700000000000000"/>
      <p:regular r:id="rId13"/>
    </p:embeddedFont>
    <p:embeddedFont>
      <p:font typeface="HK Grotesk Medium Italics" charset="1" panose="00000600000000000000"/>
      <p:regular r:id="rId14"/>
    </p:embeddedFont>
    <p:embeddedFont>
      <p:font typeface="HK Grotesk Medium Bold Italics" charset="1" panose="00000700000000000000"/>
      <p:regular r:id="rId15"/>
    </p:embeddedFont>
    <p:embeddedFont>
      <p:font typeface="Telegraf" charset="1" panose="00000500000000000000"/>
      <p:regular r:id="rId16"/>
    </p:embeddedFont>
    <p:embeddedFont>
      <p:font typeface="Telegraf Bold" charset="1" panose="00000800000000000000"/>
      <p:regular r:id="rId17"/>
    </p:embeddedFont>
    <p:embeddedFont>
      <p:font typeface="Montserrat Extra-Bold" charset="1" panose="00000900000000000000"/>
      <p:regular r:id="rId18"/>
    </p:embeddedFont>
    <p:embeddedFont>
      <p:font typeface="Montserrat Extra-Bold Bold" charset="1" panose="00000A00000000000000"/>
      <p:regular r:id="rId19"/>
    </p:embeddedFont>
    <p:embeddedFont>
      <p:font typeface="Montserrat Extra-Bold Italics" charset="1" panose="00000900000000000000"/>
      <p:regular r:id="rId20"/>
    </p:embeddedFont>
    <p:embeddedFont>
      <p:font typeface="Montserrat Extra-Bold Bold Italics" charset="1" panose="00000A00000000000000"/>
      <p:regular r:id="rId21"/>
    </p:embeddedFont>
    <p:embeddedFont>
      <p:font typeface="Montserrat" charset="1" panose="00000500000000000000"/>
      <p:regular r:id="rId22"/>
    </p:embeddedFont>
    <p:embeddedFont>
      <p:font typeface="Montserrat Bold" charset="1" panose="00000600000000000000"/>
      <p:regular r:id="rId23"/>
    </p:embeddedFont>
    <p:embeddedFont>
      <p:font typeface="Montserrat Italics" charset="1" panose="00000500000000000000"/>
      <p:regular r:id="rId24"/>
    </p:embeddedFont>
    <p:embeddedFont>
      <p:font typeface="Montserrat Bold Italics" charset="1" panose="00000600000000000000"/>
      <p:regular r:id="rId25"/>
    </p:embeddedFont>
    <p:embeddedFont>
      <p:font typeface="Poppins ExtraBold" charset="1" panose="00000900000000000000"/>
      <p:regular r:id="rId26"/>
    </p:embeddedFont>
    <p:embeddedFont>
      <p:font typeface="Poppins ExtraBold Bold" charset="1" panose="00000A00000000000000"/>
      <p:regular r:id="rId27"/>
    </p:embeddedFont>
    <p:embeddedFont>
      <p:font typeface="Poppins ExtraBold Italics" charset="1" panose="00000900000000000000"/>
      <p:regular r:id="rId28"/>
    </p:embeddedFont>
    <p:embeddedFont>
      <p:font typeface="Poppins ExtraBold Bold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41" Target="slides/slide12.xml" Type="http://schemas.openxmlformats.org/officeDocument/2006/relationships/slide"/><Relationship Id="rId42" Target="slides/slide13.xml" Type="http://schemas.openxmlformats.org/officeDocument/2006/relationships/slide"/><Relationship Id="rId43" Target="slides/slide14.xml" Type="http://schemas.openxmlformats.org/officeDocument/2006/relationships/slide"/><Relationship Id="rId44" Target="slides/slide15.xml" Type="http://schemas.openxmlformats.org/officeDocument/2006/relationships/slide"/><Relationship Id="rId45" Target="slides/slide16.xml" Type="http://schemas.openxmlformats.org/officeDocument/2006/relationships/slide"/><Relationship Id="rId46" Target="slides/slide17.xml" Type="http://schemas.openxmlformats.org/officeDocument/2006/relationships/slide"/><Relationship Id="rId47" Target="slides/slide18.xml" Type="http://schemas.openxmlformats.org/officeDocument/2006/relationships/slide"/><Relationship Id="rId48" Target="slides/slide19.xml" Type="http://schemas.openxmlformats.org/officeDocument/2006/relationships/slide"/><Relationship Id="rId49" Target="slides/slide20.xml" Type="http://schemas.openxmlformats.org/officeDocument/2006/relationships/slide"/><Relationship Id="rId5" Target="tableStyles.xml" Type="http://schemas.openxmlformats.org/officeDocument/2006/relationships/tableStyles"/><Relationship Id="rId50" Target="slides/slide21.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png>
</file>

<file path=ppt/media/image14.svg>
</file>

<file path=ppt/media/image15.png>
</file>

<file path=ppt/media/image16.pn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sv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 Id="rId6" Target="../media/image2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27.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8.png" Type="http://schemas.openxmlformats.org/officeDocument/2006/relationships/image"/><Relationship Id="rId5" Target="../media/image29.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30.png" Type="http://schemas.openxmlformats.org/officeDocument/2006/relationships/image"/><Relationship Id="rId5" Target="../media/image31.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32.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3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34.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 Id="rId3" Target="../media/image36.svg" Type="http://schemas.openxmlformats.org/officeDocument/2006/relationships/image"/><Relationship Id="rId4" Target="../media/image37.png" Type="http://schemas.openxmlformats.org/officeDocument/2006/relationships/image"/><Relationship Id="rId5" Target="../media/image38.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 Id="rId5" Target="../media/image11.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700000">
            <a:off x="15004959" y="1860459"/>
            <a:ext cx="6566081" cy="6566081"/>
            <a:chOff x="0" y="0"/>
            <a:chExt cx="1913890" cy="1913890"/>
          </a:xfrm>
        </p:grpSpPr>
        <p:sp>
          <p:nvSpPr>
            <p:cNvPr name="Freeform 3" id="3"/>
            <p:cNvSpPr/>
            <p:nvPr/>
          </p:nvSpPr>
          <p:spPr>
            <a:xfrm flipH="false" flipV="false">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5271FF"/>
            </a:solidFill>
          </p:spPr>
        </p:sp>
      </p:grpSp>
      <p:grpSp>
        <p:nvGrpSpPr>
          <p:cNvPr name="Group 4" id="4"/>
          <p:cNvGrpSpPr/>
          <p:nvPr/>
        </p:nvGrpSpPr>
        <p:grpSpPr>
          <a:xfrm rot="2700000">
            <a:off x="15361560" y="2217060"/>
            <a:ext cx="5852880" cy="5852880"/>
            <a:chOff x="0" y="0"/>
            <a:chExt cx="1913890" cy="1913890"/>
          </a:xfrm>
        </p:grpSpPr>
        <p:sp>
          <p:nvSpPr>
            <p:cNvPr name="Freeform 5" id="5"/>
            <p:cNvSpPr/>
            <p:nvPr/>
          </p:nvSpPr>
          <p:spPr>
            <a:xfrm flipH="false" flipV="false">
              <a:off x="0" y="0"/>
              <a:ext cx="1913890" cy="1913890"/>
            </a:xfrm>
            <a:custGeom>
              <a:avLst/>
              <a:gdLst/>
              <a:ahLst/>
              <a:cxnLst/>
              <a:rect r="r" b="b" t="t" l="l"/>
              <a:pathLst>
                <a:path h="1913890" w="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name="Group 6" id="6"/>
          <p:cNvGrpSpPr/>
          <p:nvPr/>
        </p:nvGrpSpPr>
        <p:grpSpPr>
          <a:xfrm rot="2700000">
            <a:off x="11143419" y="8163269"/>
            <a:ext cx="6164339" cy="6164339"/>
            <a:chOff x="0" y="0"/>
            <a:chExt cx="1913890" cy="1913890"/>
          </a:xfrm>
        </p:grpSpPr>
        <p:sp>
          <p:nvSpPr>
            <p:cNvPr name="Freeform 7" id="7"/>
            <p:cNvSpPr/>
            <p:nvPr/>
          </p:nvSpPr>
          <p:spPr>
            <a:xfrm flipH="false" flipV="false">
              <a:off x="0" y="0"/>
              <a:ext cx="1913890" cy="1913890"/>
            </a:xfrm>
            <a:custGeom>
              <a:avLst/>
              <a:gdLst/>
              <a:ahLst/>
              <a:cxnLst/>
              <a:rect r="r" b="b" t="t" l="l"/>
              <a:pathLst>
                <a:path h="1913890" w="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name="TextBox 8" id="8"/>
          <p:cNvSpPr txBox="true"/>
          <p:nvPr/>
        </p:nvSpPr>
        <p:spPr>
          <a:xfrm rot="0">
            <a:off x="1512192" y="3956426"/>
            <a:ext cx="14041669" cy="798207"/>
          </a:xfrm>
          <a:prstGeom prst="rect">
            <a:avLst/>
          </a:prstGeom>
        </p:spPr>
        <p:txBody>
          <a:bodyPr anchor="t" rtlCol="false" tIns="0" lIns="0" bIns="0" rIns="0">
            <a:spAutoFit/>
          </a:bodyPr>
          <a:lstStyle/>
          <a:p>
            <a:pPr>
              <a:lnSpc>
                <a:spcPts val="5670"/>
              </a:lnSpc>
            </a:pPr>
            <a:r>
              <a:rPr lang="en-US" sz="5400" spc="540">
                <a:solidFill>
                  <a:srgbClr val="5271FF"/>
                </a:solidFill>
                <a:latin typeface="Poppins ExtraBold Bold"/>
              </a:rPr>
              <a:t>PREDICTING LOAN DEFAULTERS  </a:t>
            </a:r>
          </a:p>
        </p:txBody>
      </p:sp>
      <p:sp>
        <p:nvSpPr>
          <p:cNvPr name="TextBox 9" id="9"/>
          <p:cNvSpPr txBox="true"/>
          <p:nvPr/>
        </p:nvSpPr>
        <p:spPr>
          <a:xfrm rot="0">
            <a:off x="1609209" y="4897208"/>
            <a:ext cx="12616379" cy="668689"/>
          </a:xfrm>
          <a:prstGeom prst="rect">
            <a:avLst/>
          </a:prstGeom>
        </p:spPr>
        <p:txBody>
          <a:bodyPr anchor="t" rtlCol="false" tIns="0" lIns="0" bIns="0" rIns="0">
            <a:spAutoFit/>
          </a:bodyPr>
          <a:lstStyle/>
          <a:p>
            <a:pPr>
              <a:lnSpc>
                <a:spcPts val="4831"/>
              </a:lnSpc>
            </a:pPr>
            <a:r>
              <a:rPr lang="en-US" sz="4601" spc="230">
                <a:solidFill>
                  <a:srgbClr val="2B4A9D"/>
                </a:solidFill>
                <a:latin typeface="Poppins ExtraBold Bold"/>
              </a:rPr>
              <a:t>USING DATA MINING METHOD</a:t>
            </a:r>
          </a:p>
        </p:txBody>
      </p:sp>
      <p:sp>
        <p:nvSpPr>
          <p:cNvPr name="TextBox 10" id="10"/>
          <p:cNvSpPr txBox="true"/>
          <p:nvPr/>
        </p:nvSpPr>
        <p:spPr>
          <a:xfrm rot="0">
            <a:off x="2224837" y="7241337"/>
            <a:ext cx="12616379" cy="542925"/>
          </a:xfrm>
          <a:prstGeom prst="rect">
            <a:avLst/>
          </a:prstGeom>
        </p:spPr>
        <p:txBody>
          <a:bodyPr anchor="t" rtlCol="false" tIns="0" lIns="0" bIns="0" rIns="0">
            <a:spAutoFit/>
          </a:bodyPr>
          <a:lstStyle/>
          <a:p>
            <a:pPr>
              <a:lnSpc>
                <a:spcPts val="4200"/>
              </a:lnSpc>
            </a:pPr>
            <a:r>
              <a:rPr lang="en-US" sz="3000" spc="300">
                <a:solidFill>
                  <a:srgbClr val="000000"/>
                </a:solidFill>
                <a:latin typeface="Poppins ExtraBold"/>
              </a:rPr>
              <a:t>GROUP B</a:t>
            </a:r>
          </a:p>
        </p:txBody>
      </p:sp>
      <p:sp>
        <p:nvSpPr>
          <p:cNvPr name="TextBox 11" id="11"/>
          <p:cNvSpPr txBox="true"/>
          <p:nvPr/>
        </p:nvSpPr>
        <p:spPr>
          <a:xfrm rot="0">
            <a:off x="8811407" y="1000125"/>
            <a:ext cx="6447481" cy="684530"/>
          </a:xfrm>
          <a:prstGeom prst="rect">
            <a:avLst/>
          </a:prstGeom>
        </p:spPr>
        <p:txBody>
          <a:bodyPr anchor="t" rtlCol="false" tIns="0" lIns="0" bIns="0" rIns="0">
            <a:spAutoFit/>
          </a:bodyPr>
          <a:lstStyle/>
          <a:p>
            <a:pPr algn="r">
              <a:lnSpc>
                <a:spcPts val="5320"/>
              </a:lnSpc>
            </a:pPr>
            <a:r>
              <a:rPr lang="en-US" sz="3800" spc="380">
                <a:solidFill>
                  <a:srgbClr val="000000"/>
                </a:solidFill>
                <a:latin typeface="Poppins ExtraBold"/>
              </a:rPr>
              <a:t>TEAM NINJAS.CO</a:t>
            </a:r>
          </a:p>
        </p:txBody>
      </p:sp>
      <p:pic>
        <p:nvPicPr>
          <p:cNvPr name="Picture 12" id="12"/>
          <p:cNvPicPr>
            <a:picLocks noChangeAspect="true"/>
          </p:cNvPicPr>
          <p:nvPr/>
        </p:nvPicPr>
        <p:blipFill>
          <a:blip r:embed="rId2">
            <a:alphaModFix amt="69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134433" y="1004889"/>
            <a:ext cx="12993464" cy="2102579"/>
          </a:xfrm>
          <a:prstGeom prst="rect">
            <a:avLst/>
          </a:prstGeom>
        </p:spPr>
      </p:pic>
      <p:grpSp>
        <p:nvGrpSpPr>
          <p:cNvPr name="Group 13" id="13"/>
          <p:cNvGrpSpPr/>
          <p:nvPr/>
        </p:nvGrpSpPr>
        <p:grpSpPr>
          <a:xfrm rot="0">
            <a:off x="0" y="0"/>
            <a:ext cx="541602" cy="10287000"/>
            <a:chOff x="0" y="0"/>
            <a:chExt cx="157867" cy="2998468"/>
          </a:xfrm>
        </p:grpSpPr>
        <p:sp>
          <p:nvSpPr>
            <p:cNvPr name="Freeform 14" id="14"/>
            <p:cNvSpPr/>
            <p:nvPr/>
          </p:nvSpPr>
          <p:spPr>
            <a:xfrm flipH="false" flipV="false">
              <a:off x="0" y="0"/>
              <a:ext cx="157867" cy="2998468"/>
            </a:xfrm>
            <a:custGeom>
              <a:avLst/>
              <a:gdLst/>
              <a:ahLst/>
              <a:cxnLst/>
              <a:rect r="r" b="b" t="t" l="l"/>
              <a:pathLst>
                <a:path h="2998468" w="157867">
                  <a:moveTo>
                    <a:pt x="0" y="0"/>
                  </a:moveTo>
                  <a:lnTo>
                    <a:pt x="157867" y="0"/>
                  </a:lnTo>
                  <a:lnTo>
                    <a:pt x="157867" y="2998468"/>
                  </a:lnTo>
                  <a:lnTo>
                    <a:pt x="0" y="2998468"/>
                  </a:lnTo>
                  <a:close/>
                </a:path>
              </a:pathLst>
            </a:custGeom>
            <a:solidFill>
              <a:srgbClr val="2B4A9D"/>
            </a:solidFill>
          </p:spPr>
        </p:sp>
      </p:grpSp>
      <p:pic>
        <p:nvPicPr>
          <p:cNvPr name="Picture 15" id="1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324" t="0" r="0" b="340"/>
          <a:stretch>
            <a:fillRect/>
          </a:stretch>
        </p:blipFill>
        <p:spPr>
          <a:xfrm flipH="false" flipV="false" rot="0">
            <a:off x="15258888" y="993663"/>
            <a:ext cx="794151" cy="811753"/>
          </a:xfrm>
          <a:prstGeom prst="rect">
            <a:avLst/>
          </a:prstGeom>
        </p:spPr>
      </p:pic>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true" rot="-5400000">
            <a:off x="16884502" y="8883502"/>
            <a:ext cx="1403498" cy="1403498"/>
          </a:xfrm>
          <a:prstGeom prst="rect">
            <a:avLst/>
          </a:prstGeom>
        </p:spPr>
      </p:pic>
      <p:pic>
        <p:nvPicPr>
          <p:cNvPr name="Picture 4" id="4"/>
          <p:cNvPicPr>
            <a:picLocks noChangeAspect="true"/>
          </p:cNvPicPr>
          <p:nvPr/>
        </p:nvPicPr>
        <p:blipFill>
          <a:blip r:embed="rId4"/>
          <a:srcRect l="7473" t="57995" r="81489" b="35251"/>
          <a:stretch>
            <a:fillRect/>
          </a:stretch>
        </p:blipFill>
        <p:spPr>
          <a:xfrm flipH="false" flipV="false" rot="0">
            <a:off x="619359" y="7594526"/>
            <a:ext cx="2607749" cy="997080"/>
          </a:xfrm>
          <a:prstGeom prst="rect">
            <a:avLst/>
          </a:prstGeom>
        </p:spPr>
      </p:pic>
      <p:pic>
        <p:nvPicPr>
          <p:cNvPr name="Picture 5" id="5"/>
          <p:cNvPicPr>
            <a:picLocks noChangeAspect="true"/>
          </p:cNvPicPr>
          <p:nvPr/>
        </p:nvPicPr>
        <p:blipFill>
          <a:blip r:embed="rId5"/>
          <a:srcRect l="7299" t="32286" r="25367" b="41895"/>
          <a:stretch>
            <a:fillRect/>
          </a:stretch>
        </p:blipFill>
        <p:spPr>
          <a:xfrm flipH="false" flipV="false" rot="0">
            <a:off x="619359" y="4293348"/>
            <a:ext cx="10449476" cy="2504249"/>
          </a:xfrm>
          <a:prstGeom prst="rect">
            <a:avLst/>
          </a:prstGeom>
        </p:spPr>
      </p:pic>
      <p:pic>
        <p:nvPicPr>
          <p:cNvPr name="Picture 6" id="6"/>
          <p:cNvPicPr>
            <a:picLocks noChangeAspect="true"/>
          </p:cNvPicPr>
          <p:nvPr/>
        </p:nvPicPr>
        <p:blipFill>
          <a:blip r:embed="rId6"/>
          <a:srcRect l="8509" t="0" r="11016" b="552"/>
          <a:stretch>
            <a:fillRect/>
          </a:stretch>
        </p:blipFill>
        <p:spPr>
          <a:xfrm flipH="false" flipV="false" rot="0">
            <a:off x="11673114" y="3575892"/>
            <a:ext cx="5586186" cy="4517175"/>
          </a:xfrm>
          <a:prstGeom prst="rect">
            <a:avLst/>
          </a:prstGeom>
        </p:spPr>
      </p:pic>
      <p:sp>
        <p:nvSpPr>
          <p:cNvPr name="TextBox 7" id="7"/>
          <p:cNvSpPr txBox="true"/>
          <p:nvPr/>
        </p:nvSpPr>
        <p:spPr>
          <a:xfrm rot="0">
            <a:off x="1703443" y="923925"/>
            <a:ext cx="12387852" cy="952931"/>
          </a:xfrm>
          <a:prstGeom prst="rect">
            <a:avLst/>
          </a:prstGeom>
        </p:spPr>
        <p:txBody>
          <a:bodyPr anchor="t" rtlCol="false" tIns="0" lIns="0" bIns="0" rIns="0">
            <a:spAutoFit/>
          </a:bodyPr>
          <a:lstStyle/>
          <a:p>
            <a:pPr algn="ctr">
              <a:lnSpc>
                <a:spcPts val="7867"/>
              </a:lnSpc>
              <a:spcBef>
                <a:spcPct val="0"/>
              </a:spcBef>
            </a:pPr>
            <a:r>
              <a:rPr lang="en-US" sz="5619" spc="275">
                <a:solidFill>
                  <a:srgbClr val="2B4A9D"/>
                </a:solidFill>
                <a:latin typeface="Montserrat Extra-Bold"/>
              </a:rPr>
              <a:t>DATA EXPLORATION (EDA)</a:t>
            </a:r>
          </a:p>
        </p:txBody>
      </p:sp>
      <p:sp>
        <p:nvSpPr>
          <p:cNvPr name="TextBox 8" id="8"/>
          <p:cNvSpPr txBox="true"/>
          <p:nvPr/>
        </p:nvSpPr>
        <p:spPr>
          <a:xfrm rot="0">
            <a:off x="179490" y="2483598"/>
            <a:ext cx="6669406" cy="466725"/>
          </a:xfrm>
          <a:prstGeom prst="rect">
            <a:avLst/>
          </a:prstGeom>
        </p:spPr>
        <p:txBody>
          <a:bodyPr anchor="t" rtlCol="false" tIns="0" lIns="0" bIns="0" rIns="0">
            <a:spAutoFit/>
          </a:bodyPr>
          <a:lstStyle/>
          <a:p>
            <a:pPr algn="ctr">
              <a:lnSpc>
                <a:spcPts val="3974"/>
              </a:lnSpc>
              <a:spcBef>
                <a:spcPct val="0"/>
              </a:spcBef>
            </a:pPr>
            <a:r>
              <a:rPr lang="en-US" sz="2499">
                <a:solidFill>
                  <a:srgbClr val="680F1F"/>
                </a:solidFill>
                <a:latin typeface="Montserrat Classic Bold"/>
              </a:rPr>
              <a:t>(4) Correlation Matrix between variables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true" rot="-5400000">
            <a:off x="16884502" y="8883502"/>
            <a:ext cx="1403498" cy="1403498"/>
          </a:xfrm>
          <a:prstGeom prst="rect">
            <a:avLst/>
          </a:prstGeom>
        </p:spPr>
      </p:pic>
      <p:sp>
        <p:nvSpPr>
          <p:cNvPr name="TextBox 4" id="4"/>
          <p:cNvSpPr txBox="true"/>
          <p:nvPr/>
        </p:nvSpPr>
        <p:spPr>
          <a:xfrm rot="0">
            <a:off x="1703443" y="923925"/>
            <a:ext cx="12387852" cy="952931"/>
          </a:xfrm>
          <a:prstGeom prst="rect">
            <a:avLst/>
          </a:prstGeom>
        </p:spPr>
        <p:txBody>
          <a:bodyPr anchor="t" rtlCol="false" tIns="0" lIns="0" bIns="0" rIns="0">
            <a:spAutoFit/>
          </a:bodyPr>
          <a:lstStyle/>
          <a:p>
            <a:pPr algn="ctr">
              <a:lnSpc>
                <a:spcPts val="7867"/>
              </a:lnSpc>
              <a:spcBef>
                <a:spcPct val="0"/>
              </a:spcBef>
            </a:pPr>
            <a:r>
              <a:rPr lang="en-US" sz="5619" spc="275">
                <a:solidFill>
                  <a:srgbClr val="2B4A9D"/>
                </a:solidFill>
                <a:latin typeface="Montserrat Extra-Bold"/>
              </a:rPr>
              <a:t>DATA EXPLORATION (EDA)</a:t>
            </a:r>
          </a:p>
        </p:txBody>
      </p:sp>
      <p:sp>
        <p:nvSpPr>
          <p:cNvPr name="TextBox 5" id="5"/>
          <p:cNvSpPr txBox="true"/>
          <p:nvPr/>
        </p:nvSpPr>
        <p:spPr>
          <a:xfrm rot="0">
            <a:off x="164398" y="2313541"/>
            <a:ext cx="6639222" cy="466725"/>
          </a:xfrm>
          <a:prstGeom prst="rect">
            <a:avLst/>
          </a:prstGeom>
        </p:spPr>
        <p:txBody>
          <a:bodyPr anchor="t" rtlCol="false" tIns="0" lIns="0" bIns="0" rIns="0">
            <a:spAutoFit/>
          </a:bodyPr>
          <a:lstStyle/>
          <a:p>
            <a:pPr algn="ctr">
              <a:lnSpc>
                <a:spcPts val="3974"/>
              </a:lnSpc>
              <a:spcBef>
                <a:spcPct val="0"/>
              </a:spcBef>
            </a:pPr>
            <a:r>
              <a:rPr lang="en-US" sz="2499">
                <a:solidFill>
                  <a:srgbClr val="680F1F"/>
                </a:solidFill>
                <a:latin typeface="Montserrat Classic Bold"/>
              </a:rPr>
              <a:t>(5) Independent Vars. Specifications</a:t>
            </a:r>
          </a:p>
        </p:txBody>
      </p:sp>
      <p:sp>
        <p:nvSpPr>
          <p:cNvPr name="TextBox 6" id="6"/>
          <p:cNvSpPr txBox="true"/>
          <p:nvPr/>
        </p:nvSpPr>
        <p:spPr>
          <a:xfrm rot="0">
            <a:off x="1028700" y="3246991"/>
            <a:ext cx="13339558" cy="1182371"/>
          </a:xfrm>
          <a:prstGeom prst="rect">
            <a:avLst/>
          </a:prstGeom>
        </p:spPr>
        <p:txBody>
          <a:bodyPr anchor="t" rtlCol="false" tIns="0" lIns="0" bIns="0" rIns="0">
            <a:spAutoFit/>
          </a:bodyPr>
          <a:lstStyle/>
          <a:p>
            <a:pPr>
              <a:lnSpc>
                <a:spcPts val="3079"/>
              </a:lnSpc>
            </a:pPr>
            <a:r>
              <a:rPr lang="en-US" sz="2199">
                <a:solidFill>
                  <a:srgbClr val="231F20"/>
                </a:solidFill>
                <a:latin typeface="Telegraf Bold"/>
              </a:rPr>
              <a:t>Focal dependent variable</a:t>
            </a:r>
            <a:r>
              <a:rPr lang="en-US" sz="2199">
                <a:solidFill>
                  <a:srgbClr val="231F20"/>
                </a:solidFill>
                <a:latin typeface="Telegraf"/>
              </a:rPr>
              <a:t> : </a:t>
            </a:r>
          </a:p>
          <a:p>
            <a:pPr>
              <a:lnSpc>
                <a:spcPts val="3079"/>
              </a:lnSpc>
              <a:spcBef>
                <a:spcPct val="0"/>
              </a:spcBef>
            </a:pPr>
            <a:r>
              <a:rPr lang="en-US" sz="2199">
                <a:solidFill>
                  <a:srgbClr val="231F20"/>
                </a:solidFill>
                <a:latin typeface="Telegraf Bold"/>
              </a:rPr>
              <a:t>not.fully.paid</a:t>
            </a:r>
            <a:r>
              <a:rPr lang="en-US" sz="2199">
                <a:solidFill>
                  <a:srgbClr val="231F20"/>
                </a:solidFill>
                <a:latin typeface="Telegraf"/>
              </a:rPr>
              <a:t> depends on almost all the independent variables with high correlation and significance of installment, revol.bal, inq.last6months, fico, log.annual.inc, int.rate, credit.policy independent variables.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3210343"/>
            <a:chOff x="0" y="0"/>
            <a:chExt cx="4816593" cy="845522"/>
          </a:xfrm>
        </p:grpSpPr>
        <p:sp>
          <p:nvSpPr>
            <p:cNvPr name="Freeform 3" id="3"/>
            <p:cNvSpPr/>
            <p:nvPr/>
          </p:nvSpPr>
          <p:spPr>
            <a:xfrm flipH="false" flipV="false">
              <a:off x="0" y="0"/>
              <a:ext cx="4816592" cy="845522"/>
            </a:xfrm>
            <a:custGeom>
              <a:avLst/>
              <a:gdLst/>
              <a:ahLst/>
              <a:cxnLst/>
              <a:rect r="r" b="b" t="t" l="l"/>
              <a:pathLst>
                <a:path h="845522" w="4816592">
                  <a:moveTo>
                    <a:pt x="0" y="0"/>
                  </a:moveTo>
                  <a:lnTo>
                    <a:pt x="4816592" y="0"/>
                  </a:lnTo>
                  <a:lnTo>
                    <a:pt x="4816592" y="845522"/>
                  </a:lnTo>
                  <a:lnTo>
                    <a:pt x="0" y="845522"/>
                  </a:lnTo>
                  <a:close/>
                </a:path>
              </a:pathLst>
            </a:custGeom>
            <a:solidFill>
              <a:srgbClr val="2B4A9D"/>
            </a:solidFill>
          </p:spPr>
        </p:sp>
        <p:sp>
          <p:nvSpPr>
            <p:cNvPr name="TextBox 4" id="4"/>
            <p:cNvSpPr txBox="true"/>
            <p:nvPr/>
          </p:nvSpPr>
          <p:spPr>
            <a:xfrm>
              <a:off x="0" y="-47625"/>
              <a:ext cx="812800" cy="860425"/>
            </a:xfrm>
            <a:prstGeom prst="rect">
              <a:avLst/>
            </a:prstGeom>
          </p:spPr>
          <p:txBody>
            <a:bodyPr anchor="ctr" rtlCol="false" tIns="50800" lIns="50800" bIns="50800" rIns="50800"/>
            <a:lstStyle/>
            <a:p>
              <a:pPr algn="ctr">
                <a:lnSpc>
                  <a:spcPts val="3219"/>
                </a:lnSpc>
              </a:pPr>
            </a:p>
          </p:txBody>
        </p:sp>
      </p:grpSp>
      <p:sp>
        <p:nvSpPr>
          <p:cNvPr name="TextBox 5" id="5"/>
          <p:cNvSpPr txBox="true"/>
          <p:nvPr/>
        </p:nvSpPr>
        <p:spPr>
          <a:xfrm rot="0">
            <a:off x="4012264" y="473701"/>
            <a:ext cx="10263472" cy="2139116"/>
          </a:xfrm>
          <a:prstGeom prst="rect">
            <a:avLst/>
          </a:prstGeom>
        </p:spPr>
        <p:txBody>
          <a:bodyPr anchor="t" rtlCol="false" tIns="0" lIns="0" bIns="0" rIns="0">
            <a:spAutoFit/>
          </a:bodyPr>
          <a:lstStyle/>
          <a:p>
            <a:pPr algn="ctr">
              <a:lnSpc>
                <a:spcPts val="8620"/>
              </a:lnSpc>
              <a:spcBef>
                <a:spcPct val="0"/>
              </a:spcBef>
            </a:pPr>
            <a:r>
              <a:rPr lang="en-US" sz="6157" spc="301">
                <a:solidFill>
                  <a:srgbClr val="FFFEF2"/>
                </a:solidFill>
                <a:latin typeface="Montserrat Extra-Bold"/>
              </a:rPr>
              <a:t>[CLASSIFICATION] DECISION TREE </a:t>
            </a:r>
          </a:p>
        </p:txBody>
      </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7" id="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true" rot="-5400000">
            <a:off x="16884502" y="8883502"/>
            <a:ext cx="1403498" cy="1403498"/>
          </a:xfrm>
          <a:prstGeom prst="rect">
            <a:avLst/>
          </a:prstGeom>
        </p:spPr>
      </p:pic>
      <p:sp>
        <p:nvSpPr>
          <p:cNvPr name="TextBox 8" id="8"/>
          <p:cNvSpPr txBox="true"/>
          <p:nvPr/>
        </p:nvSpPr>
        <p:spPr>
          <a:xfrm rot="0">
            <a:off x="459149" y="3455608"/>
            <a:ext cx="7832916" cy="2082165"/>
          </a:xfrm>
          <a:prstGeom prst="rect">
            <a:avLst/>
          </a:prstGeom>
        </p:spPr>
        <p:txBody>
          <a:bodyPr anchor="t" rtlCol="false" tIns="0" lIns="0" bIns="0" rIns="0">
            <a:spAutoFit/>
          </a:bodyPr>
          <a:lstStyle/>
          <a:p>
            <a:pPr algn="ctr">
              <a:lnSpc>
                <a:spcPts val="3359"/>
              </a:lnSpc>
              <a:spcBef>
                <a:spcPct val="0"/>
              </a:spcBef>
            </a:pPr>
            <a:r>
              <a:rPr lang="en-US" sz="2400">
                <a:solidFill>
                  <a:srgbClr val="680F1F"/>
                </a:solidFill>
                <a:latin typeface="Montserrat Classic Bold"/>
              </a:rPr>
              <a:t>(1) Splitting the data into training and test data</a:t>
            </a:r>
          </a:p>
          <a:p>
            <a:pPr algn="ctr">
              <a:lnSpc>
                <a:spcPts val="3359"/>
              </a:lnSpc>
              <a:spcBef>
                <a:spcPct val="0"/>
              </a:spcBef>
            </a:pPr>
          </a:p>
          <a:p>
            <a:pPr algn="ctr">
              <a:lnSpc>
                <a:spcPts val="3359"/>
              </a:lnSpc>
              <a:spcBef>
                <a:spcPct val="0"/>
              </a:spcBef>
            </a:pPr>
          </a:p>
          <a:p>
            <a:pPr algn="ctr">
              <a:lnSpc>
                <a:spcPts val="3359"/>
              </a:lnSpc>
              <a:spcBef>
                <a:spcPct val="0"/>
              </a:spcBef>
            </a:pPr>
          </a:p>
          <a:p>
            <a:pPr algn="ctr">
              <a:lnSpc>
                <a:spcPts val="3359"/>
              </a:lnSpc>
              <a:spcBef>
                <a:spcPct val="0"/>
              </a:spcBef>
            </a:pPr>
          </a:p>
        </p:txBody>
      </p:sp>
      <p:sp>
        <p:nvSpPr>
          <p:cNvPr name="TextBox 9" id="9"/>
          <p:cNvSpPr txBox="true"/>
          <p:nvPr/>
        </p:nvSpPr>
        <p:spPr>
          <a:xfrm rot="0">
            <a:off x="459149" y="4269937"/>
            <a:ext cx="14846205" cy="5478145"/>
          </a:xfrm>
          <a:prstGeom prst="rect">
            <a:avLst/>
          </a:prstGeom>
        </p:spPr>
        <p:txBody>
          <a:bodyPr anchor="t" rtlCol="false" tIns="0" lIns="0" bIns="0" rIns="0">
            <a:spAutoFit/>
          </a:bodyPr>
          <a:lstStyle/>
          <a:p>
            <a:pPr>
              <a:lnSpc>
                <a:spcPts val="3080"/>
              </a:lnSpc>
              <a:spcBef>
                <a:spcPct val="0"/>
              </a:spcBef>
            </a:pPr>
            <a:r>
              <a:rPr lang="en-US" sz="2200">
                <a:solidFill>
                  <a:srgbClr val="231F20"/>
                </a:solidFill>
                <a:latin typeface="Telegraf Bold"/>
              </a:rPr>
              <a:t># we will first randomly select 2/3 of the rows</a:t>
            </a:r>
          </a:p>
          <a:p>
            <a:pPr>
              <a:lnSpc>
                <a:spcPts val="3080"/>
              </a:lnSpc>
              <a:spcBef>
                <a:spcPct val="0"/>
              </a:spcBef>
            </a:pPr>
            <a:r>
              <a:rPr lang="en-US" sz="2200">
                <a:solidFill>
                  <a:srgbClr val="5271FF"/>
                </a:solidFill>
                <a:latin typeface="Telegraf"/>
              </a:rPr>
              <a:t>&gt;set.seed(345)</a:t>
            </a:r>
          </a:p>
          <a:p>
            <a:pPr>
              <a:lnSpc>
                <a:spcPts val="3080"/>
              </a:lnSpc>
              <a:spcBef>
                <a:spcPct val="0"/>
              </a:spcBef>
            </a:pPr>
            <a:r>
              <a:rPr lang="en-US" sz="2200">
                <a:solidFill>
                  <a:srgbClr val="5271FF"/>
                </a:solidFill>
                <a:latin typeface="Telegraf"/>
              </a:rPr>
              <a:t>&gt;train=sample(1:nrow(loandata),nrow(loandata)*(2/3))</a:t>
            </a:r>
          </a:p>
          <a:p>
            <a:pPr>
              <a:lnSpc>
                <a:spcPts val="3080"/>
              </a:lnSpc>
              <a:spcBef>
                <a:spcPct val="0"/>
              </a:spcBef>
            </a:pPr>
            <a:r>
              <a:rPr lang="en-US" sz="2200">
                <a:solidFill>
                  <a:srgbClr val="231F20"/>
                </a:solidFill>
                <a:latin typeface="Telegraf Bold"/>
              </a:rPr>
              <a:t># Use the train index set to split the dataset</a:t>
            </a:r>
          </a:p>
          <a:p>
            <a:pPr>
              <a:lnSpc>
                <a:spcPts val="3080"/>
              </a:lnSpc>
              <a:spcBef>
                <a:spcPct val="0"/>
              </a:spcBef>
            </a:pPr>
            <a:r>
              <a:rPr lang="en-US" sz="2200">
                <a:solidFill>
                  <a:srgbClr val="5271FF"/>
                </a:solidFill>
                <a:latin typeface="Telegraf"/>
              </a:rPr>
              <a:t>&gt; loandata.train = loandata[train,]</a:t>
            </a:r>
          </a:p>
          <a:p>
            <a:pPr>
              <a:lnSpc>
                <a:spcPts val="3080"/>
              </a:lnSpc>
              <a:spcBef>
                <a:spcPct val="0"/>
              </a:spcBef>
            </a:pPr>
            <a:r>
              <a:rPr lang="en-US" sz="2200">
                <a:solidFill>
                  <a:srgbClr val="5271FF"/>
                </a:solidFill>
                <a:latin typeface="Telegraf"/>
              </a:rPr>
              <a:t>&gt; loandata.test = loandata[-train,]</a:t>
            </a:r>
          </a:p>
          <a:p>
            <a:pPr>
              <a:lnSpc>
                <a:spcPts val="3080"/>
              </a:lnSpc>
              <a:spcBef>
                <a:spcPct val="0"/>
              </a:spcBef>
            </a:pPr>
            <a:r>
              <a:rPr lang="en-US" sz="2200">
                <a:solidFill>
                  <a:srgbClr val="231F20"/>
                </a:solidFill>
                <a:latin typeface="Telegraf Bold"/>
              </a:rPr>
              <a:t># Grow tree</a:t>
            </a:r>
          </a:p>
          <a:p>
            <a:pPr>
              <a:lnSpc>
                <a:spcPts val="3080"/>
              </a:lnSpc>
              <a:spcBef>
                <a:spcPct val="0"/>
              </a:spcBef>
            </a:pPr>
            <a:r>
              <a:rPr lang="en-US" sz="2200">
                <a:solidFill>
                  <a:srgbClr val="5271FF"/>
                </a:solidFill>
                <a:latin typeface="Telegraf"/>
              </a:rPr>
              <a:t>&gt;fit = rpart(not.fully.paid ~.,data=loandata.train,method="class",control=rpart.control(maxdepth = 4,minsplit=10, minbucket = 3, cp=0.002),parms=list(split="gini"))</a:t>
            </a:r>
          </a:p>
          <a:p>
            <a:pPr>
              <a:lnSpc>
                <a:spcPts val="3080"/>
              </a:lnSpc>
              <a:spcBef>
                <a:spcPct val="0"/>
              </a:spcBef>
            </a:pPr>
          </a:p>
          <a:p>
            <a:pPr>
              <a:lnSpc>
                <a:spcPts val="3080"/>
              </a:lnSpc>
              <a:spcBef>
                <a:spcPct val="0"/>
              </a:spcBef>
            </a:pPr>
            <a:r>
              <a:rPr lang="en-US" sz="2200">
                <a:solidFill>
                  <a:srgbClr val="680F1F"/>
                </a:solidFill>
                <a:latin typeface="Telegraf"/>
              </a:rPr>
              <a:t>  </a:t>
            </a:r>
          </a:p>
          <a:p>
            <a:pPr algn="just">
              <a:lnSpc>
                <a:spcPts val="3080"/>
              </a:lnSpc>
              <a:spcBef>
                <a:spcPct val="0"/>
              </a:spcBef>
            </a:pPr>
          </a:p>
          <a:p>
            <a:pPr algn="ctr">
              <a:lnSpc>
                <a:spcPts val="3080"/>
              </a:lnSpc>
              <a:spcBef>
                <a:spcPct val="0"/>
              </a:spcBef>
            </a:pPr>
          </a:p>
          <a:p>
            <a:pPr algn="ctr">
              <a:lnSpc>
                <a:spcPts val="3080"/>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3210343"/>
            <a:chOff x="0" y="0"/>
            <a:chExt cx="4816593" cy="845522"/>
          </a:xfrm>
        </p:grpSpPr>
        <p:sp>
          <p:nvSpPr>
            <p:cNvPr name="Freeform 3" id="3"/>
            <p:cNvSpPr/>
            <p:nvPr/>
          </p:nvSpPr>
          <p:spPr>
            <a:xfrm flipH="false" flipV="false">
              <a:off x="0" y="0"/>
              <a:ext cx="4816592" cy="845522"/>
            </a:xfrm>
            <a:custGeom>
              <a:avLst/>
              <a:gdLst/>
              <a:ahLst/>
              <a:cxnLst/>
              <a:rect r="r" b="b" t="t" l="l"/>
              <a:pathLst>
                <a:path h="845522" w="4816592">
                  <a:moveTo>
                    <a:pt x="0" y="0"/>
                  </a:moveTo>
                  <a:lnTo>
                    <a:pt x="4816592" y="0"/>
                  </a:lnTo>
                  <a:lnTo>
                    <a:pt x="4816592" y="845522"/>
                  </a:lnTo>
                  <a:lnTo>
                    <a:pt x="0" y="845522"/>
                  </a:lnTo>
                  <a:close/>
                </a:path>
              </a:pathLst>
            </a:custGeom>
            <a:solidFill>
              <a:srgbClr val="2B4A9D"/>
            </a:solidFill>
          </p:spPr>
        </p:sp>
        <p:sp>
          <p:nvSpPr>
            <p:cNvPr name="TextBox 4" id="4"/>
            <p:cNvSpPr txBox="true"/>
            <p:nvPr/>
          </p:nvSpPr>
          <p:spPr>
            <a:xfrm>
              <a:off x="0" y="-47625"/>
              <a:ext cx="812800" cy="860425"/>
            </a:xfrm>
            <a:prstGeom prst="rect">
              <a:avLst/>
            </a:prstGeom>
          </p:spPr>
          <p:txBody>
            <a:bodyPr anchor="ctr" rtlCol="false" tIns="50800" lIns="50800" bIns="50800" rIns="50800"/>
            <a:lstStyle/>
            <a:p>
              <a:pPr algn="ctr">
                <a:lnSpc>
                  <a:spcPts val="321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true" rot="-5400000">
            <a:off x="16884502" y="8883502"/>
            <a:ext cx="1403498" cy="1403498"/>
          </a:xfrm>
          <a:prstGeom prst="rect">
            <a:avLst/>
          </a:prstGeom>
        </p:spPr>
      </p:pic>
      <p:sp>
        <p:nvSpPr>
          <p:cNvPr name="TextBox 7" id="7"/>
          <p:cNvSpPr txBox="true"/>
          <p:nvPr/>
        </p:nvSpPr>
        <p:spPr>
          <a:xfrm rot="0">
            <a:off x="4012264" y="473701"/>
            <a:ext cx="10263472" cy="2139116"/>
          </a:xfrm>
          <a:prstGeom prst="rect">
            <a:avLst/>
          </a:prstGeom>
        </p:spPr>
        <p:txBody>
          <a:bodyPr anchor="t" rtlCol="false" tIns="0" lIns="0" bIns="0" rIns="0">
            <a:spAutoFit/>
          </a:bodyPr>
          <a:lstStyle/>
          <a:p>
            <a:pPr algn="ctr">
              <a:lnSpc>
                <a:spcPts val="8620"/>
              </a:lnSpc>
              <a:spcBef>
                <a:spcPct val="0"/>
              </a:spcBef>
            </a:pPr>
            <a:r>
              <a:rPr lang="en-US" sz="6157" spc="301">
                <a:solidFill>
                  <a:srgbClr val="FFFEF2"/>
                </a:solidFill>
                <a:latin typeface="Montserrat Extra-Bold"/>
              </a:rPr>
              <a:t>[CLASSIFICATION] DECISION TREE </a:t>
            </a:r>
          </a:p>
        </p:txBody>
      </p:sp>
      <p:sp>
        <p:nvSpPr>
          <p:cNvPr name="TextBox 8" id="8"/>
          <p:cNvSpPr txBox="true"/>
          <p:nvPr/>
        </p:nvSpPr>
        <p:spPr>
          <a:xfrm rot="0">
            <a:off x="760039" y="4084264"/>
            <a:ext cx="14074387" cy="6035815"/>
          </a:xfrm>
          <a:prstGeom prst="rect">
            <a:avLst/>
          </a:prstGeom>
        </p:spPr>
        <p:txBody>
          <a:bodyPr anchor="t" rtlCol="false" tIns="0" lIns="0" bIns="0" rIns="0">
            <a:spAutoFit/>
          </a:bodyPr>
          <a:lstStyle/>
          <a:p>
            <a:pPr>
              <a:lnSpc>
                <a:spcPts val="2306"/>
              </a:lnSpc>
              <a:spcBef>
                <a:spcPct val="0"/>
              </a:spcBef>
            </a:pPr>
            <a:r>
              <a:rPr lang="en-US" sz="1647">
                <a:solidFill>
                  <a:srgbClr val="000000"/>
                </a:solidFill>
                <a:latin typeface="Telegraf"/>
              </a:rPr>
              <a:t>   </a:t>
            </a:r>
            <a:r>
              <a:rPr lang="en-US" sz="1647">
                <a:solidFill>
                  <a:srgbClr val="5271FF"/>
                </a:solidFill>
                <a:latin typeface="Telegraf"/>
              </a:rPr>
              <a:t> &gt; f﻿it</a:t>
            </a:r>
          </a:p>
          <a:p>
            <a:pPr>
              <a:lnSpc>
                <a:spcPts val="2306"/>
              </a:lnSpc>
              <a:spcBef>
                <a:spcPct val="0"/>
              </a:spcBef>
            </a:pPr>
            <a:r>
              <a:rPr lang="en-US" sz="1647">
                <a:solidFill>
                  <a:srgbClr val="680F1F"/>
                </a:solidFill>
                <a:latin typeface="Telegraf"/>
              </a:rPr>
              <a:t>n= 6385 </a:t>
            </a:r>
          </a:p>
          <a:p>
            <a:pPr>
              <a:lnSpc>
                <a:spcPts val="2306"/>
              </a:lnSpc>
              <a:spcBef>
                <a:spcPct val="0"/>
              </a:spcBef>
            </a:pPr>
            <a:r>
              <a:rPr lang="en-US" sz="1647">
                <a:solidFill>
                  <a:srgbClr val="680F1F"/>
                </a:solidFill>
                <a:latin typeface="Telegraf"/>
              </a:rPr>
              <a:t>node), split, n, loss, yval, (yprob)</a:t>
            </a:r>
          </a:p>
          <a:p>
            <a:pPr>
              <a:lnSpc>
                <a:spcPts val="2306"/>
              </a:lnSpc>
              <a:spcBef>
                <a:spcPct val="0"/>
              </a:spcBef>
            </a:pPr>
            <a:r>
              <a:rPr lang="en-US" sz="1647">
                <a:solidFill>
                  <a:srgbClr val="000000"/>
                </a:solidFill>
                <a:latin typeface="Telegraf"/>
              </a:rPr>
              <a:t>* denotes terminal node</a:t>
            </a:r>
          </a:p>
          <a:p>
            <a:pPr>
              <a:lnSpc>
                <a:spcPts val="2306"/>
              </a:lnSpc>
              <a:spcBef>
                <a:spcPct val="0"/>
              </a:spcBef>
            </a:pPr>
            <a:r>
              <a:rPr lang="en-US" sz="1647">
                <a:solidFill>
                  <a:srgbClr val="000000"/>
                </a:solidFill>
                <a:latin typeface="Telegraf"/>
              </a:rPr>
              <a:t> 1) root 6385 1046 0 (0.83617854 0.16382146)  </a:t>
            </a:r>
          </a:p>
          <a:p>
            <a:pPr>
              <a:lnSpc>
                <a:spcPts val="2306"/>
              </a:lnSpc>
              <a:spcBef>
                <a:spcPct val="0"/>
              </a:spcBef>
            </a:pPr>
            <a:r>
              <a:rPr lang="en-US" sz="1647">
                <a:solidFill>
                  <a:srgbClr val="000000"/>
                </a:solidFill>
                <a:latin typeface="Telegraf"/>
              </a:rPr>
              <a:t>   2) credit.policy&gt;=0.5 5137  696 0 (0.86451236 0.13548764)  </a:t>
            </a:r>
          </a:p>
          <a:p>
            <a:pPr>
              <a:lnSpc>
                <a:spcPts val="2306"/>
              </a:lnSpc>
              <a:spcBef>
                <a:spcPct val="0"/>
              </a:spcBef>
            </a:pPr>
            <a:r>
              <a:rPr lang="en-US" sz="1647">
                <a:solidFill>
                  <a:srgbClr val="000000"/>
                </a:solidFill>
                <a:latin typeface="Telegraf"/>
              </a:rPr>
              <a:t>     4) int.rate&lt; 0.1118 1897  153 0 (0.91934634 0.08065366) *</a:t>
            </a:r>
          </a:p>
          <a:p>
            <a:pPr>
              <a:lnSpc>
                <a:spcPts val="2306"/>
              </a:lnSpc>
              <a:spcBef>
                <a:spcPct val="0"/>
              </a:spcBef>
            </a:pPr>
            <a:r>
              <a:rPr lang="en-US" sz="1647">
                <a:solidFill>
                  <a:srgbClr val="000000"/>
                </a:solidFill>
                <a:latin typeface="Telegraf"/>
              </a:rPr>
              <a:t>     5) int.rate&gt;=0.1118 3240  543 0 (0.83240741 0.16759259)  </a:t>
            </a:r>
          </a:p>
          <a:p>
            <a:pPr>
              <a:lnSpc>
                <a:spcPts val="2306"/>
              </a:lnSpc>
              <a:spcBef>
                <a:spcPct val="0"/>
              </a:spcBef>
            </a:pPr>
            <a:r>
              <a:rPr lang="en-US" sz="1647">
                <a:solidFill>
                  <a:srgbClr val="000000"/>
                </a:solidFill>
                <a:latin typeface="Telegraf"/>
              </a:rPr>
              <a:t>      10) int.rate&lt; 0.19315 3220  532 0 (0.83478261 0.16521739)  </a:t>
            </a:r>
          </a:p>
          <a:p>
            <a:pPr>
              <a:lnSpc>
                <a:spcPts val="2306"/>
              </a:lnSpc>
              <a:spcBef>
                <a:spcPct val="0"/>
              </a:spcBef>
            </a:pPr>
            <a:r>
              <a:rPr lang="en-US" sz="1647">
                <a:solidFill>
                  <a:srgbClr val="000000"/>
                </a:solidFill>
                <a:latin typeface="Telegraf"/>
              </a:rPr>
              <a:t>        20) installment&lt; 879.885 3201  521 0 (0.83723836 0.16276164) *</a:t>
            </a:r>
          </a:p>
          <a:p>
            <a:pPr>
              <a:lnSpc>
                <a:spcPts val="2306"/>
              </a:lnSpc>
              <a:spcBef>
                <a:spcPct val="0"/>
              </a:spcBef>
            </a:pPr>
            <a:r>
              <a:rPr lang="en-US" sz="1647">
                <a:solidFill>
                  <a:srgbClr val="000000"/>
                </a:solidFill>
                <a:latin typeface="Telegraf"/>
              </a:rPr>
              <a:t>        21) installment&gt;=879.885 19    8 1 (0.42105263 0.57894737) *</a:t>
            </a:r>
          </a:p>
          <a:p>
            <a:pPr>
              <a:lnSpc>
                <a:spcPts val="2306"/>
              </a:lnSpc>
              <a:spcBef>
                <a:spcPct val="0"/>
              </a:spcBef>
            </a:pPr>
            <a:r>
              <a:rPr lang="en-US" sz="1647">
                <a:solidFill>
                  <a:srgbClr val="000000"/>
                </a:solidFill>
                <a:latin typeface="Telegraf"/>
              </a:rPr>
              <a:t>      11) int.rate&gt;=0.19315 20    9 1 (0.45000000 0.55000000)  </a:t>
            </a:r>
          </a:p>
          <a:p>
            <a:pPr>
              <a:lnSpc>
                <a:spcPts val="2306"/>
              </a:lnSpc>
              <a:spcBef>
                <a:spcPct val="0"/>
              </a:spcBef>
            </a:pPr>
            <a:r>
              <a:rPr lang="en-US" sz="1647">
                <a:solidFill>
                  <a:srgbClr val="000000"/>
                </a:solidFill>
                <a:latin typeface="Telegraf"/>
              </a:rPr>
              <a:t>        22) purpose=credit_card,debt_consolidation,home_improvement 8    2 0 (0.75000000 0.25000000) *</a:t>
            </a:r>
          </a:p>
          <a:p>
            <a:pPr>
              <a:lnSpc>
                <a:spcPts val="2306"/>
              </a:lnSpc>
              <a:spcBef>
                <a:spcPct val="0"/>
              </a:spcBef>
            </a:pPr>
            <a:r>
              <a:rPr lang="en-US" sz="1647">
                <a:solidFill>
                  <a:srgbClr val="000000"/>
                </a:solidFill>
                <a:latin typeface="Telegraf"/>
              </a:rPr>
              <a:t> 23) purpose=all_other,small_business 12    3 1 (0.25000000 0.75000000) *</a:t>
            </a:r>
          </a:p>
          <a:p>
            <a:pPr>
              <a:lnSpc>
                <a:spcPts val="2306"/>
              </a:lnSpc>
              <a:spcBef>
                <a:spcPct val="0"/>
              </a:spcBef>
            </a:pPr>
            <a:r>
              <a:rPr lang="en-US" sz="1647">
                <a:solidFill>
                  <a:srgbClr val="000000"/>
                </a:solidFill>
                <a:latin typeface="Telegraf"/>
              </a:rPr>
              <a:t>   3) credit.policy&lt; 0.5 1248  350 0 (0.71955128 0.28044872)  </a:t>
            </a:r>
          </a:p>
          <a:p>
            <a:pPr>
              <a:lnSpc>
                <a:spcPts val="2306"/>
              </a:lnSpc>
              <a:spcBef>
                <a:spcPct val="0"/>
              </a:spcBef>
            </a:pPr>
            <a:r>
              <a:rPr lang="en-US" sz="1647">
                <a:solidFill>
                  <a:srgbClr val="000000"/>
                </a:solidFill>
                <a:latin typeface="Telegraf"/>
              </a:rPr>
              <a:t>   6) purpose=credit_card,debt_consolidation,major_purchase 691  159 0 (0.76989870 0.23010130) *</a:t>
            </a:r>
          </a:p>
          <a:p>
            <a:pPr>
              <a:lnSpc>
                <a:spcPts val="2306"/>
              </a:lnSpc>
              <a:spcBef>
                <a:spcPct val="0"/>
              </a:spcBef>
            </a:pPr>
            <a:r>
              <a:rPr lang="en-US" sz="1647">
                <a:solidFill>
                  <a:srgbClr val="000000"/>
                </a:solidFill>
                <a:latin typeface="Telegraf"/>
              </a:rPr>
              <a:t>   7) purpose=all_other,educational,home_improvement,small_business 557  191 0 (0.65709156 0.34290844)  </a:t>
            </a:r>
          </a:p>
          <a:p>
            <a:pPr>
              <a:lnSpc>
                <a:spcPts val="2306"/>
              </a:lnSpc>
              <a:spcBef>
                <a:spcPct val="0"/>
              </a:spcBef>
            </a:pPr>
            <a:r>
              <a:rPr lang="en-US" sz="1647">
                <a:solidFill>
                  <a:srgbClr val="000000"/>
                </a:solidFill>
                <a:latin typeface="Telegraf"/>
              </a:rPr>
              <a:t> 14) installment&lt; 374.765 427  131 0 (0.69320843 0.30679157) *</a:t>
            </a:r>
          </a:p>
          <a:p>
            <a:pPr>
              <a:lnSpc>
                <a:spcPts val="2306"/>
              </a:lnSpc>
              <a:spcBef>
                <a:spcPct val="0"/>
              </a:spcBef>
            </a:pPr>
            <a:r>
              <a:rPr lang="en-US" sz="1647">
                <a:solidFill>
                  <a:srgbClr val="000000"/>
                </a:solidFill>
                <a:latin typeface="Telegraf"/>
              </a:rPr>
              <a:t> 15) installment&gt;=374.765 130   60 0 (0.53846154 0.46153846)  </a:t>
            </a:r>
          </a:p>
          <a:p>
            <a:pPr>
              <a:lnSpc>
                <a:spcPts val="2306"/>
              </a:lnSpc>
              <a:spcBef>
                <a:spcPct val="0"/>
              </a:spcBef>
            </a:pPr>
            <a:r>
              <a:rPr lang="en-US" sz="1647">
                <a:solidFill>
                  <a:srgbClr val="000000"/>
                </a:solidFill>
                <a:latin typeface="Telegraf"/>
              </a:rPr>
              <a:t>30) fico&gt;=689.5 73   25 0 (0.65753425 0.34246575) *</a:t>
            </a:r>
          </a:p>
          <a:p>
            <a:pPr>
              <a:lnSpc>
                <a:spcPts val="2306"/>
              </a:lnSpc>
              <a:spcBef>
                <a:spcPct val="0"/>
              </a:spcBef>
            </a:pPr>
            <a:r>
              <a:rPr lang="en-US" sz="1647">
                <a:solidFill>
                  <a:srgbClr val="000000"/>
                </a:solidFill>
                <a:latin typeface="Telegraf"/>
              </a:rPr>
              <a:t> 31) fico&lt; 689.5 57   22 1 (0.38596491 0.61403509) *</a:t>
            </a:r>
          </a:p>
        </p:txBody>
      </p:sp>
      <p:sp>
        <p:nvSpPr>
          <p:cNvPr name="TextBox 9" id="9"/>
          <p:cNvSpPr txBox="true"/>
          <p:nvPr/>
        </p:nvSpPr>
        <p:spPr>
          <a:xfrm rot="0">
            <a:off x="760039" y="3584756"/>
            <a:ext cx="6572101" cy="434340"/>
          </a:xfrm>
          <a:prstGeom prst="rect">
            <a:avLst/>
          </a:prstGeom>
        </p:spPr>
        <p:txBody>
          <a:bodyPr anchor="t" rtlCol="false" tIns="0" lIns="0" bIns="0" rIns="0">
            <a:spAutoFit/>
          </a:bodyPr>
          <a:lstStyle/>
          <a:p>
            <a:pPr algn="ctr">
              <a:lnSpc>
                <a:spcPts val="3359"/>
              </a:lnSpc>
              <a:spcBef>
                <a:spcPct val="0"/>
              </a:spcBef>
            </a:pPr>
            <a:r>
              <a:rPr lang="en-US" sz="2400">
                <a:solidFill>
                  <a:srgbClr val="680F1F"/>
                </a:solidFill>
                <a:latin typeface="Telegraf Bold"/>
              </a:rPr>
              <a:t>(2) Growing a tree and display basic results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3210343"/>
            <a:chOff x="0" y="0"/>
            <a:chExt cx="4816593" cy="845522"/>
          </a:xfrm>
        </p:grpSpPr>
        <p:sp>
          <p:nvSpPr>
            <p:cNvPr name="Freeform 3" id="3"/>
            <p:cNvSpPr/>
            <p:nvPr/>
          </p:nvSpPr>
          <p:spPr>
            <a:xfrm flipH="false" flipV="false">
              <a:off x="0" y="0"/>
              <a:ext cx="4816592" cy="845522"/>
            </a:xfrm>
            <a:custGeom>
              <a:avLst/>
              <a:gdLst/>
              <a:ahLst/>
              <a:cxnLst/>
              <a:rect r="r" b="b" t="t" l="l"/>
              <a:pathLst>
                <a:path h="845522" w="4816592">
                  <a:moveTo>
                    <a:pt x="0" y="0"/>
                  </a:moveTo>
                  <a:lnTo>
                    <a:pt x="4816592" y="0"/>
                  </a:lnTo>
                  <a:lnTo>
                    <a:pt x="4816592" y="845522"/>
                  </a:lnTo>
                  <a:lnTo>
                    <a:pt x="0" y="845522"/>
                  </a:lnTo>
                  <a:close/>
                </a:path>
              </a:pathLst>
            </a:custGeom>
            <a:solidFill>
              <a:srgbClr val="2B4A9D"/>
            </a:solidFill>
          </p:spPr>
        </p:sp>
        <p:sp>
          <p:nvSpPr>
            <p:cNvPr name="TextBox 4" id="4"/>
            <p:cNvSpPr txBox="true"/>
            <p:nvPr/>
          </p:nvSpPr>
          <p:spPr>
            <a:xfrm>
              <a:off x="0" y="-47625"/>
              <a:ext cx="812800" cy="860425"/>
            </a:xfrm>
            <a:prstGeom prst="rect">
              <a:avLst/>
            </a:prstGeom>
          </p:spPr>
          <p:txBody>
            <a:bodyPr anchor="ctr" rtlCol="false" tIns="50800" lIns="50800" bIns="50800" rIns="50800"/>
            <a:lstStyle/>
            <a:p>
              <a:pPr algn="ctr">
                <a:lnSpc>
                  <a:spcPts val="321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true" rot="-5400000">
            <a:off x="16884502" y="8883502"/>
            <a:ext cx="1403498" cy="1403498"/>
          </a:xfrm>
          <a:prstGeom prst="rect">
            <a:avLst/>
          </a:prstGeom>
        </p:spPr>
      </p:pic>
      <p:pic>
        <p:nvPicPr>
          <p:cNvPr name="Picture 7" id="7"/>
          <p:cNvPicPr>
            <a:picLocks noChangeAspect="true"/>
          </p:cNvPicPr>
          <p:nvPr/>
        </p:nvPicPr>
        <p:blipFill>
          <a:blip r:embed="rId6"/>
          <a:srcRect l="2651" t="0" r="936" b="967"/>
          <a:stretch>
            <a:fillRect/>
          </a:stretch>
        </p:blipFill>
        <p:spPr>
          <a:xfrm flipH="false" flipV="false" rot="0">
            <a:off x="8617149" y="3660956"/>
            <a:ext cx="8417123" cy="5391532"/>
          </a:xfrm>
          <a:prstGeom prst="rect">
            <a:avLst/>
          </a:prstGeom>
        </p:spPr>
      </p:pic>
      <p:sp>
        <p:nvSpPr>
          <p:cNvPr name="TextBox 8" id="8"/>
          <p:cNvSpPr txBox="true"/>
          <p:nvPr/>
        </p:nvSpPr>
        <p:spPr>
          <a:xfrm rot="0">
            <a:off x="4012264" y="473701"/>
            <a:ext cx="10263472" cy="2139116"/>
          </a:xfrm>
          <a:prstGeom prst="rect">
            <a:avLst/>
          </a:prstGeom>
        </p:spPr>
        <p:txBody>
          <a:bodyPr anchor="t" rtlCol="false" tIns="0" lIns="0" bIns="0" rIns="0">
            <a:spAutoFit/>
          </a:bodyPr>
          <a:lstStyle/>
          <a:p>
            <a:pPr algn="ctr">
              <a:lnSpc>
                <a:spcPts val="8620"/>
              </a:lnSpc>
              <a:spcBef>
                <a:spcPct val="0"/>
              </a:spcBef>
            </a:pPr>
            <a:r>
              <a:rPr lang="en-US" sz="6157" spc="301">
                <a:solidFill>
                  <a:srgbClr val="FFFEF2"/>
                </a:solidFill>
                <a:latin typeface="Montserrat Extra-Bold"/>
              </a:rPr>
              <a:t>[CLASSIFICATION] DECISION TREE </a:t>
            </a:r>
          </a:p>
        </p:txBody>
      </p:sp>
      <p:sp>
        <p:nvSpPr>
          <p:cNvPr name="TextBox 9" id="9"/>
          <p:cNvSpPr txBox="true"/>
          <p:nvPr/>
        </p:nvSpPr>
        <p:spPr>
          <a:xfrm rot="0">
            <a:off x="94703" y="3613331"/>
            <a:ext cx="7024167" cy="824865"/>
          </a:xfrm>
          <a:prstGeom prst="rect">
            <a:avLst/>
          </a:prstGeom>
        </p:spPr>
        <p:txBody>
          <a:bodyPr anchor="t" rtlCol="false" tIns="0" lIns="0" bIns="0" rIns="0">
            <a:spAutoFit/>
          </a:bodyPr>
          <a:lstStyle/>
          <a:p>
            <a:pPr algn="ctr">
              <a:lnSpc>
                <a:spcPts val="3359"/>
              </a:lnSpc>
              <a:spcBef>
                <a:spcPct val="0"/>
              </a:spcBef>
            </a:pPr>
            <a:r>
              <a:rPr lang="en-US" sz="2400">
                <a:solidFill>
                  <a:srgbClr val="680F1F"/>
                </a:solidFill>
                <a:latin typeface="Montserrat Classic Bold"/>
              </a:rPr>
              <a:t>(3) Plotting a tree and make an interpretation</a:t>
            </a:r>
          </a:p>
          <a:p>
            <a:pPr algn="ctr">
              <a:lnSpc>
                <a:spcPts val="3359"/>
              </a:lnSpc>
              <a:spcBef>
                <a:spcPct val="0"/>
              </a:spcBef>
            </a:pPr>
          </a:p>
        </p:txBody>
      </p:sp>
      <p:sp>
        <p:nvSpPr>
          <p:cNvPr name="TextBox 10" id="10"/>
          <p:cNvSpPr txBox="true"/>
          <p:nvPr/>
        </p:nvSpPr>
        <p:spPr>
          <a:xfrm rot="0">
            <a:off x="619359" y="4307840"/>
            <a:ext cx="2987427" cy="835660"/>
          </a:xfrm>
          <a:prstGeom prst="rect">
            <a:avLst/>
          </a:prstGeom>
        </p:spPr>
        <p:txBody>
          <a:bodyPr anchor="t" rtlCol="false" tIns="0" lIns="0" bIns="0" rIns="0">
            <a:spAutoFit/>
          </a:bodyPr>
          <a:lstStyle/>
          <a:p>
            <a:pPr>
              <a:lnSpc>
                <a:spcPts val="2239"/>
              </a:lnSpc>
              <a:spcBef>
                <a:spcPct val="0"/>
              </a:spcBef>
            </a:pPr>
            <a:r>
              <a:rPr lang="en-US" sz="1599">
                <a:solidFill>
                  <a:srgbClr val="5271FF"/>
                </a:solidFill>
                <a:latin typeface="Telegraf"/>
              </a:rPr>
              <a:t>&gt; install.packages('rpart.plot')</a:t>
            </a:r>
          </a:p>
          <a:p>
            <a:pPr>
              <a:lnSpc>
                <a:spcPts val="2239"/>
              </a:lnSpc>
              <a:spcBef>
                <a:spcPct val="0"/>
              </a:spcBef>
            </a:pPr>
            <a:r>
              <a:rPr lang="en-US" sz="1599">
                <a:solidFill>
                  <a:srgbClr val="5271FF"/>
                </a:solidFill>
                <a:latin typeface="Telegraf"/>
              </a:rPr>
              <a:t>&gt; library(rpart.plot)</a:t>
            </a:r>
          </a:p>
          <a:p>
            <a:pPr>
              <a:lnSpc>
                <a:spcPts val="2239"/>
              </a:lnSpc>
              <a:spcBef>
                <a:spcPct val="0"/>
              </a:spcBef>
            </a:pPr>
            <a:r>
              <a:rPr lang="en-US" sz="1599">
                <a:solidFill>
                  <a:srgbClr val="5271FF"/>
                </a:solidFill>
                <a:latin typeface="Telegraf"/>
              </a:rPr>
              <a:t>&gt; rpart.plot(fit, type = 1, extra = 1)</a:t>
            </a:r>
          </a:p>
        </p:txBody>
      </p:sp>
      <p:sp>
        <p:nvSpPr>
          <p:cNvPr name="TextBox 11" id="11"/>
          <p:cNvSpPr txBox="true"/>
          <p:nvPr/>
        </p:nvSpPr>
        <p:spPr>
          <a:xfrm rot="0">
            <a:off x="839565" y="4838246"/>
            <a:ext cx="9425952" cy="5255260"/>
          </a:xfrm>
          <a:prstGeom prst="rect">
            <a:avLst/>
          </a:prstGeom>
        </p:spPr>
        <p:txBody>
          <a:bodyPr anchor="t" rtlCol="false" tIns="0" lIns="0" bIns="0" rIns="0">
            <a:spAutoFit/>
          </a:bodyPr>
          <a:lstStyle/>
          <a:p>
            <a:pPr algn="just">
              <a:lnSpc>
                <a:spcPts val="2239"/>
              </a:lnSpc>
              <a:spcBef>
                <a:spcPct val="0"/>
              </a:spcBef>
            </a:pPr>
          </a:p>
          <a:p>
            <a:pPr algn="just">
              <a:lnSpc>
                <a:spcPts val="2239"/>
              </a:lnSpc>
              <a:spcBef>
                <a:spcPct val="0"/>
              </a:spcBef>
            </a:pPr>
            <a:r>
              <a:rPr lang="en-US" sz="1599">
                <a:solidFill>
                  <a:srgbClr val="000000"/>
                </a:solidFill>
                <a:latin typeface="Telegraf Bold"/>
              </a:rPr>
              <a:t>Summary:</a:t>
            </a:r>
          </a:p>
          <a:p>
            <a:pPr algn="just">
              <a:lnSpc>
                <a:spcPts val="2239"/>
              </a:lnSpc>
              <a:spcBef>
                <a:spcPct val="0"/>
              </a:spcBef>
            </a:pPr>
            <a:r>
              <a:rPr lang="en-US" sz="1599">
                <a:solidFill>
                  <a:srgbClr val="000000"/>
                </a:solidFill>
                <a:latin typeface="Telegraf"/>
              </a:rPr>
              <a:t>TP=11+9+35=55</a:t>
            </a:r>
          </a:p>
          <a:p>
            <a:pPr algn="just">
              <a:lnSpc>
                <a:spcPts val="2239"/>
              </a:lnSpc>
              <a:spcBef>
                <a:spcPct val="0"/>
              </a:spcBef>
            </a:pPr>
            <a:r>
              <a:rPr lang="en-US" sz="1599">
                <a:solidFill>
                  <a:srgbClr val="000000"/>
                </a:solidFill>
                <a:latin typeface="Telegraf"/>
              </a:rPr>
              <a:t>FP=8+3+22=33</a:t>
            </a:r>
          </a:p>
          <a:p>
            <a:pPr algn="just">
              <a:lnSpc>
                <a:spcPts val="2239"/>
              </a:lnSpc>
              <a:spcBef>
                <a:spcPct val="0"/>
              </a:spcBef>
            </a:pPr>
            <a:r>
              <a:rPr lang="en-US" sz="1599">
                <a:solidFill>
                  <a:srgbClr val="000000"/>
                </a:solidFill>
                <a:latin typeface="Telegraf"/>
              </a:rPr>
              <a:t>TN=1744+296=2040</a:t>
            </a:r>
          </a:p>
          <a:p>
            <a:pPr algn="just">
              <a:lnSpc>
                <a:spcPts val="2239"/>
              </a:lnSpc>
              <a:spcBef>
                <a:spcPct val="0"/>
              </a:spcBef>
            </a:pPr>
            <a:r>
              <a:rPr lang="en-US" sz="1599">
                <a:solidFill>
                  <a:srgbClr val="000000"/>
                </a:solidFill>
                <a:latin typeface="Telegraf"/>
              </a:rPr>
              <a:t>FN=153+131=284</a:t>
            </a:r>
          </a:p>
          <a:p>
            <a:pPr algn="just">
              <a:lnSpc>
                <a:spcPts val="2239"/>
              </a:lnSpc>
              <a:spcBef>
                <a:spcPct val="0"/>
              </a:spcBef>
            </a:pPr>
            <a:r>
              <a:rPr lang="en-US" sz="1599">
                <a:solidFill>
                  <a:srgbClr val="000000"/>
                </a:solidFill>
                <a:latin typeface="Telegraf"/>
              </a:rPr>
              <a:t># extract the vector of predicted class for each observation in loandata.train</a:t>
            </a:r>
          </a:p>
          <a:p>
            <a:pPr algn="just">
              <a:lnSpc>
                <a:spcPts val="2239"/>
              </a:lnSpc>
              <a:spcBef>
                <a:spcPct val="0"/>
              </a:spcBef>
            </a:pPr>
            <a:r>
              <a:rPr lang="en-US" sz="1599">
                <a:solidFill>
                  <a:srgbClr val="5271FF"/>
                </a:solidFill>
                <a:latin typeface="Telegraf"/>
              </a:rPr>
              <a:t>&gt; loandata.pred &lt;- predict(fit, loandata.train, type="class")</a:t>
            </a:r>
          </a:p>
          <a:p>
            <a:pPr algn="just">
              <a:lnSpc>
                <a:spcPts val="2239"/>
              </a:lnSpc>
              <a:spcBef>
                <a:spcPct val="0"/>
              </a:spcBef>
            </a:pPr>
            <a:r>
              <a:rPr lang="en-US" sz="1599">
                <a:solidFill>
                  <a:srgbClr val="000000"/>
                </a:solidFill>
                <a:latin typeface="Telegraf"/>
              </a:rPr>
              <a:t># extract the actual class of each observation in loandata.train</a:t>
            </a:r>
          </a:p>
          <a:p>
            <a:pPr algn="just">
              <a:lnSpc>
                <a:spcPts val="2239"/>
              </a:lnSpc>
              <a:spcBef>
                <a:spcPct val="0"/>
              </a:spcBef>
            </a:pPr>
            <a:r>
              <a:rPr lang="en-US" sz="1599">
                <a:solidFill>
                  <a:srgbClr val="5271FF"/>
                </a:solidFill>
                <a:latin typeface="Telegraf"/>
              </a:rPr>
              <a:t>&gt; loandata.actual &lt;- loandata.train$not.fully.paid</a:t>
            </a:r>
          </a:p>
          <a:p>
            <a:pPr algn="just">
              <a:lnSpc>
                <a:spcPts val="2239"/>
              </a:lnSpc>
              <a:spcBef>
                <a:spcPct val="0"/>
              </a:spcBef>
            </a:pPr>
            <a:r>
              <a:rPr lang="en-US" sz="1599">
                <a:solidFill>
                  <a:srgbClr val="000000"/>
                </a:solidFill>
                <a:latin typeface="Telegraf"/>
              </a:rPr>
              <a:t># now build the confusion matrix </a:t>
            </a:r>
          </a:p>
          <a:p>
            <a:pPr algn="just">
              <a:lnSpc>
                <a:spcPts val="2239"/>
              </a:lnSpc>
              <a:spcBef>
                <a:spcPct val="0"/>
              </a:spcBef>
            </a:pPr>
            <a:r>
              <a:rPr lang="en-US" sz="1599">
                <a:solidFill>
                  <a:srgbClr val="000000"/>
                </a:solidFill>
                <a:latin typeface="Telegraf"/>
              </a:rPr>
              <a:t># which is the contingency table of predicted vs actual</a:t>
            </a:r>
          </a:p>
          <a:p>
            <a:pPr algn="just">
              <a:lnSpc>
                <a:spcPts val="2239"/>
              </a:lnSpc>
              <a:spcBef>
                <a:spcPct val="0"/>
              </a:spcBef>
            </a:pPr>
            <a:r>
              <a:rPr lang="en-US" sz="1599">
                <a:solidFill>
                  <a:srgbClr val="5271FF"/>
                </a:solidFill>
                <a:latin typeface="Telegraf"/>
              </a:rPr>
              <a:t>&gt; confusion.matrix &lt;- table(loandata.pred, loandata.actual) </a:t>
            </a:r>
          </a:p>
          <a:p>
            <a:pPr algn="just">
              <a:lnSpc>
                <a:spcPts val="2239"/>
              </a:lnSpc>
              <a:spcBef>
                <a:spcPct val="0"/>
              </a:spcBef>
            </a:pPr>
            <a:r>
              <a:rPr lang="en-US" sz="1599">
                <a:solidFill>
                  <a:srgbClr val="5271FF"/>
                </a:solidFill>
                <a:latin typeface="Telegraf"/>
              </a:rPr>
              <a:t>&gt; confusion.matrix</a:t>
            </a:r>
          </a:p>
          <a:p>
            <a:pPr algn="just">
              <a:lnSpc>
                <a:spcPts val="2239"/>
              </a:lnSpc>
              <a:spcBef>
                <a:spcPct val="0"/>
              </a:spcBef>
            </a:pPr>
            <a:r>
              <a:rPr lang="en-US" sz="1599">
                <a:solidFill>
                  <a:srgbClr val="000000"/>
                </a:solidFill>
                <a:latin typeface="Telegraf"/>
              </a:rPr>
              <a:t>                     </a:t>
            </a:r>
            <a:r>
              <a:rPr lang="en-US" sz="1599">
                <a:solidFill>
                  <a:srgbClr val="5271FF"/>
                </a:solidFill>
                <a:latin typeface="Telegraf"/>
              </a:rPr>
              <a:t>           loandata.actual</a:t>
            </a:r>
          </a:p>
          <a:p>
            <a:pPr algn="just">
              <a:lnSpc>
                <a:spcPts val="2239"/>
              </a:lnSpc>
              <a:spcBef>
                <a:spcPct val="0"/>
              </a:spcBef>
            </a:pPr>
            <a:r>
              <a:rPr lang="en-US" sz="1599">
                <a:solidFill>
                  <a:srgbClr val="5271FF"/>
                </a:solidFill>
                <a:latin typeface="Telegraf"/>
              </a:rPr>
              <a:t>loandata.pred        0        1</a:t>
            </a:r>
          </a:p>
          <a:p>
            <a:pPr algn="just">
              <a:lnSpc>
                <a:spcPts val="2239"/>
              </a:lnSpc>
              <a:spcBef>
                <a:spcPct val="0"/>
              </a:spcBef>
            </a:pPr>
            <a:r>
              <a:rPr lang="en-US" sz="1599">
                <a:solidFill>
                  <a:srgbClr val="5271FF"/>
                </a:solidFill>
                <a:latin typeface="Telegraf"/>
              </a:rPr>
              <a:t>                             0 5306  991</a:t>
            </a:r>
          </a:p>
          <a:p>
            <a:pPr algn="just">
              <a:lnSpc>
                <a:spcPts val="2239"/>
              </a:lnSpc>
              <a:spcBef>
                <a:spcPct val="0"/>
              </a:spcBef>
            </a:pPr>
            <a:r>
              <a:rPr lang="en-US" sz="1599">
                <a:solidFill>
                  <a:srgbClr val="5271FF"/>
                </a:solidFill>
                <a:latin typeface="Telegraf"/>
              </a:rPr>
              <a:t>                             1  33        55</a:t>
            </a:r>
          </a:p>
          <a:p>
            <a:pPr algn="just">
              <a:lnSpc>
                <a:spcPts val="2239"/>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3210343"/>
            <a:chOff x="0" y="0"/>
            <a:chExt cx="4816593" cy="845522"/>
          </a:xfrm>
        </p:grpSpPr>
        <p:sp>
          <p:nvSpPr>
            <p:cNvPr name="Freeform 3" id="3"/>
            <p:cNvSpPr/>
            <p:nvPr/>
          </p:nvSpPr>
          <p:spPr>
            <a:xfrm flipH="false" flipV="false">
              <a:off x="0" y="0"/>
              <a:ext cx="4816592" cy="845522"/>
            </a:xfrm>
            <a:custGeom>
              <a:avLst/>
              <a:gdLst/>
              <a:ahLst/>
              <a:cxnLst/>
              <a:rect r="r" b="b" t="t" l="l"/>
              <a:pathLst>
                <a:path h="845522" w="4816592">
                  <a:moveTo>
                    <a:pt x="0" y="0"/>
                  </a:moveTo>
                  <a:lnTo>
                    <a:pt x="4816592" y="0"/>
                  </a:lnTo>
                  <a:lnTo>
                    <a:pt x="4816592" y="845522"/>
                  </a:lnTo>
                  <a:lnTo>
                    <a:pt x="0" y="845522"/>
                  </a:lnTo>
                  <a:close/>
                </a:path>
              </a:pathLst>
            </a:custGeom>
            <a:solidFill>
              <a:srgbClr val="2B4A9D"/>
            </a:solidFill>
          </p:spPr>
        </p:sp>
        <p:sp>
          <p:nvSpPr>
            <p:cNvPr name="TextBox 4" id="4"/>
            <p:cNvSpPr txBox="true"/>
            <p:nvPr/>
          </p:nvSpPr>
          <p:spPr>
            <a:xfrm>
              <a:off x="0" y="-47625"/>
              <a:ext cx="812800" cy="860425"/>
            </a:xfrm>
            <a:prstGeom prst="rect">
              <a:avLst/>
            </a:prstGeom>
          </p:spPr>
          <p:txBody>
            <a:bodyPr anchor="ctr" rtlCol="false" tIns="50800" lIns="50800" bIns="50800" rIns="50800"/>
            <a:lstStyle/>
            <a:p>
              <a:pPr algn="ctr">
                <a:lnSpc>
                  <a:spcPts val="3219"/>
                </a:lnSpc>
              </a:pPr>
            </a:p>
          </p:txBody>
        </p:sp>
      </p:grpSp>
      <p:sp>
        <p:nvSpPr>
          <p:cNvPr name="TextBox 5" id="5"/>
          <p:cNvSpPr txBox="true"/>
          <p:nvPr/>
        </p:nvSpPr>
        <p:spPr>
          <a:xfrm rot="0">
            <a:off x="4012264" y="473701"/>
            <a:ext cx="10263472" cy="2139116"/>
          </a:xfrm>
          <a:prstGeom prst="rect">
            <a:avLst/>
          </a:prstGeom>
        </p:spPr>
        <p:txBody>
          <a:bodyPr anchor="t" rtlCol="false" tIns="0" lIns="0" bIns="0" rIns="0">
            <a:spAutoFit/>
          </a:bodyPr>
          <a:lstStyle/>
          <a:p>
            <a:pPr algn="ctr">
              <a:lnSpc>
                <a:spcPts val="8620"/>
              </a:lnSpc>
              <a:spcBef>
                <a:spcPct val="0"/>
              </a:spcBef>
            </a:pPr>
            <a:r>
              <a:rPr lang="en-US" sz="6157" spc="301">
                <a:solidFill>
                  <a:srgbClr val="FFFEF2"/>
                </a:solidFill>
                <a:latin typeface="Montserrat Extra-Bold"/>
              </a:rPr>
              <a:t>[CLASSIFICATION] DECISION TREE </a:t>
            </a:r>
          </a:p>
        </p:txBody>
      </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7" id="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true" rot="-5400000">
            <a:off x="16884502" y="8883502"/>
            <a:ext cx="1403498" cy="1403498"/>
          </a:xfrm>
          <a:prstGeom prst="rect">
            <a:avLst/>
          </a:prstGeom>
        </p:spPr>
      </p:pic>
      <p:sp>
        <p:nvSpPr>
          <p:cNvPr name="TextBox 8" id="8"/>
          <p:cNvSpPr txBox="true"/>
          <p:nvPr/>
        </p:nvSpPr>
        <p:spPr>
          <a:xfrm rot="0">
            <a:off x="619359" y="4460710"/>
            <a:ext cx="8716110" cy="3164205"/>
          </a:xfrm>
          <a:prstGeom prst="rect">
            <a:avLst/>
          </a:prstGeom>
        </p:spPr>
        <p:txBody>
          <a:bodyPr anchor="t" rtlCol="false" tIns="0" lIns="0" bIns="0" rIns="0">
            <a:spAutoFit/>
          </a:bodyPr>
          <a:lstStyle/>
          <a:p>
            <a:pPr>
              <a:lnSpc>
                <a:spcPts val="2519"/>
              </a:lnSpc>
            </a:pPr>
            <a:r>
              <a:rPr lang="en-US" sz="1799">
                <a:solidFill>
                  <a:srgbClr val="5271FF"/>
                </a:solidFill>
                <a:latin typeface="Telegraf"/>
              </a:rPr>
              <a:t>&gt; loandata.pred &lt;- predict(fit, loandata.train, type="class")</a:t>
            </a:r>
          </a:p>
          <a:p>
            <a:pPr>
              <a:lnSpc>
                <a:spcPts val="2519"/>
              </a:lnSpc>
            </a:pPr>
            <a:r>
              <a:rPr lang="en-US" sz="1799">
                <a:solidFill>
                  <a:srgbClr val="5271FF"/>
                </a:solidFill>
                <a:latin typeface="Telegraf"/>
              </a:rPr>
              <a:t>&gt; loandata.actual &lt;- loandata.train$not.fully.paid</a:t>
            </a:r>
          </a:p>
          <a:p>
            <a:pPr>
              <a:lnSpc>
                <a:spcPts val="2519"/>
              </a:lnSpc>
            </a:pPr>
            <a:r>
              <a:rPr lang="en-US" sz="1799">
                <a:solidFill>
                  <a:srgbClr val="5271FF"/>
                </a:solidFill>
                <a:latin typeface="Telegraf"/>
              </a:rPr>
              <a:t>&gt; confusion.matrix &lt;- table(loandata.pred, loandata.actual) </a:t>
            </a:r>
          </a:p>
          <a:p>
            <a:pPr>
              <a:lnSpc>
                <a:spcPts val="2519"/>
              </a:lnSpc>
            </a:pPr>
            <a:r>
              <a:rPr lang="en-US" sz="1799">
                <a:solidFill>
                  <a:srgbClr val="5271FF"/>
                </a:solidFill>
                <a:latin typeface="Telegraf"/>
              </a:rPr>
              <a:t>&gt; pt&lt;-prop.table(confusion.matrix) </a:t>
            </a:r>
          </a:p>
          <a:p>
            <a:pPr>
              <a:lnSpc>
                <a:spcPts val="2519"/>
              </a:lnSpc>
            </a:pPr>
            <a:r>
              <a:rPr lang="en-US" sz="1799">
                <a:solidFill>
                  <a:srgbClr val="5271FF"/>
                </a:solidFill>
                <a:latin typeface="Telegraf"/>
              </a:rPr>
              <a:t>&gt; pt[1,1] + pt[2,2]</a:t>
            </a:r>
          </a:p>
          <a:p>
            <a:pPr>
              <a:lnSpc>
                <a:spcPts val="2519"/>
              </a:lnSpc>
            </a:pPr>
            <a:r>
              <a:rPr lang="en-US" sz="1799">
                <a:solidFill>
                  <a:srgbClr val="680F1F"/>
                </a:solidFill>
                <a:latin typeface="Telegraf"/>
              </a:rPr>
              <a:t>[1] 0.8396241</a:t>
            </a:r>
          </a:p>
          <a:p>
            <a:pPr>
              <a:lnSpc>
                <a:spcPts val="2519"/>
              </a:lnSpc>
            </a:pPr>
          </a:p>
          <a:p>
            <a:pPr>
              <a:lnSpc>
                <a:spcPts val="2519"/>
              </a:lnSpc>
              <a:spcBef>
                <a:spcPct val="0"/>
              </a:spcBef>
            </a:pPr>
          </a:p>
          <a:p>
            <a:pPr algn="just">
              <a:lnSpc>
                <a:spcPts val="2519"/>
              </a:lnSpc>
              <a:spcBef>
                <a:spcPct val="0"/>
              </a:spcBef>
            </a:pPr>
          </a:p>
          <a:p>
            <a:pPr algn="ctr">
              <a:lnSpc>
                <a:spcPts val="2519"/>
              </a:lnSpc>
              <a:spcBef>
                <a:spcPct val="0"/>
              </a:spcBef>
            </a:pPr>
          </a:p>
        </p:txBody>
      </p:sp>
      <p:sp>
        <p:nvSpPr>
          <p:cNvPr name="TextBox 9" id="9"/>
          <p:cNvSpPr txBox="true"/>
          <p:nvPr/>
        </p:nvSpPr>
        <p:spPr>
          <a:xfrm rot="0">
            <a:off x="171544" y="3283420"/>
            <a:ext cx="5073700" cy="1243965"/>
          </a:xfrm>
          <a:prstGeom prst="rect">
            <a:avLst/>
          </a:prstGeom>
        </p:spPr>
        <p:txBody>
          <a:bodyPr anchor="t" rtlCol="false" tIns="0" lIns="0" bIns="0" rIns="0">
            <a:spAutoFit/>
          </a:bodyPr>
          <a:lstStyle/>
          <a:p>
            <a:pPr algn="ctr">
              <a:lnSpc>
                <a:spcPts val="3360"/>
              </a:lnSpc>
              <a:spcBef>
                <a:spcPct val="0"/>
              </a:spcBef>
            </a:pPr>
          </a:p>
          <a:p>
            <a:pPr algn="ctr">
              <a:lnSpc>
                <a:spcPts val="3360"/>
              </a:lnSpc>
              <a:spcBef>
                <a:spcPct val="0"/>
              </a:spcBef>
            </a:pPr>
            <a:r>
              <a:rPr lang="en-US" sz="2400">
                <a:solidFill>
                  <a:srgbClr val="680F1F"/>
                </a:solidFill>
                <a:latin typeface="Montserrat Classic Bold"/>
              </a:rPr>
              <a:t>(4) Accuracy on the training data</a:t>
            </a:r>
          </a:p>
          <a:p>
            <a:pPr algn="ctr">
              <a:lnSpc>
                <a:spcPts val="3360"/>
              </a:lnSpc>
              <a:spcBef>
                <a:spcPct val="0"/>
              </a:spcBef>
            </a:pPr>
          </a:p>
        </p:txBody>
      </p:sp>
      <p:sp>
        <p:nvSpPr>
          <p:cNvPr name="TextBox 10" id="10"/>
          <p:cNvSpPr txBox="true"/>
          <p:nvPr/>
        </p:nvSpPr>
        <p:spPr>
          <a:xfrm rot="0">
            <a:off x="8622295" y="3162718"/>
            <a:ext cx="4921672" cy="1243965"/>
          </a:xfrm>
          <a:prstGeom prst="rect">
            <a:avLst/>
          </a:prstGeom>
        </p:spPr>
        <p:txBody>
          <a:bodyPr anchor="t" rtlCol="false" tIns="0" lIns="0" bIns="0" rIns="0">
            <a:spAutoFit/>
          </a:bodyPr>
          <a:lstStyle/>
          <a:p>
            <a:pPr algn="ctr">
              <a:lnSpc>
                <a:spcPts val="3359"/>
              </a:lnSpc>
              <a:spcBef>
                <a:spcPct val="0"/>
              </a:spcBef>
            </a:pPr>
          </a:p>
          <a:p>
            <a:pPr algn="ctr">
              <a:lnSpc>
                <a:spcPts val="3359"/>
              </a:lnSpc>
              <a:spcBef>
                <a:spcPct val="0"/>
              </a:spcBef>
            </a:pPr>
            <a:r>
              <a:rPr lang="en-US" sz="2400">
                <a:solidFill>
                  <a:srgbClr val="680F1F"/>
                </a:solidFill>
                <a:latin typeface="Montserrat Classic Bold"/>
              </a:rPr>
              <a:t>(5) Accuracy on the testing data</a:t>
            </a:r>
          </a:p>
          <a:p>
            <a:pPr algn="ctr">
              <a:lnSpc>
                <a:spcPts val="3359"/>
              </a:lnSpc>
              <a:spcBef>
                <a:spcPct val="0"/>
              </a:spcBef>
            </a:pPr>
          </a:p>
        </p:txBody>
      </p:sp>
      <p:sp>
        <p:nvSpPr>
          <p:cNvPr name="TextBox 11" id="11"/>
          <p:cNvSpPr txBox="true"/>
          <p:nvPr/>
        </p:nvSpPr>
        <p:spPr>
          <a:xfrm rot="0">
            <a:off x="8976400" y="4340008"/>
            <a:ext cx="11231199" cy="5993130"/>
          </a:xfrm>
          <a:prstGeom prst="rect">
            <a:avLst/>
          </a:prstGeom>
        </p:spPr>
        <p:txBody>
          <a:bodyPr anchor="t" rtlCol="false" tIns="0" lIns="0" bIns="0" rIns="0">
            <a:spAutoFit/>
          </a:bodyPr>
          <a:lstStyle/>
          <a:p>
            <a:pPr>
              <a:lnSpc>
                <a:spcPts val="2520"/>
              </a:lnSpc>
            </a:pPr>
            <a:r>
              <a:rPr lang="en-US" sz="1800">
                <a:solidFill>
                  <a:srgbClr val="5271FF"/>
                </a:solidFill>
                <a:latin typeface="Telegraf"/>
              </a:rPr>
              <a:t>&gt; loandata.pred &lt;- predict(fit, loandata.test, type="class")</a:t>
            </a:r>
          </a:p>
          <a:p>
            <a:pPr>
              <a:lnSpc>
                <a:spcPts val="2520"/>
              </a:lnSpc>
            </a:pPr>
            <a:r>
              <a:rPr lang="en-US" sz="1800">
                <a:solidFill>
                  <a:srgbClr val="5271FF"/>
                </a:solidFill>
                <a:latin typeface="Telegraf"/>
              </a:rPr>
              <a:t>&gt; loandata.actual &lt;- loandata.test$not.fully.paid</a:t>
            </a:r>
          </a:p>
          <a:p>
            <a:pPr>
              <a:lnSpc>
                <a:spcPts val="2520"/>
              </a:lnSpc>
            </a:pPr>
            <a:r>
              <a:rPr lang="en-US" sz="1800">
                <a:solidFill>
                  <a:srgbClr val="5271FF"/>
                </a:solidFill>
                <a:latin typeface="Telegraf"/>
              </a:rPr>
              <a:t>&gt; confusion.matrix &lt;- table(loandata.pred, loandata.actual) </a:t>
            </a:r>
          </a:p>
          <a:p>
            <a:pPr>
              <a:lnSpc>
                <a:spcPts val="2520"/>
              </a:lnSpc>
            </a:pPr>
            <a:r>
              <a:rPr lang="en-US" sz="1800">
                <a:solidFill>
                  <a:srgbClr val="5271FF"/>
                </a:solidFill>
                <a:latin typeface="Telegraf"/>
              </a:rPr>
              <a:t>&gt; confusion.matrix</a:t>
            </a:r>
          </a:p>
          <a:p>
            <a:pPr>
              <a:lnSpc>
                <a:spcPts val="2520"/>
              </a:lnSpc>
            </a:pPr>
            <a:r>
              <a:rPr lang="en-US" sz="1800">
                <a:solidFill>
                  <a:srgbClr val="5271FF"/>
                </a:solidFill>
                <a:latin typeface="Telegraf"/>
              </a:rPr>
              <a:t>             </a:t>
            </a:r>
            <a:r>
              <a:rPr lang="en-US" sz="1800">
                <a:solidFill>
                  <a:srgbClr val="680F1F"/>
                </a:solidFill>
                <a:latin typeface="Telegraf"/>
              </a:rPr>
              <a:t>loandata.actual</a:t>
            </a:r>
          </a:p>
          <a:p>
            <a:pPr>
              <a:lnSpc>
                <a:spcPts val="2520"/>
              </a:lnSpc>
            </a:pPr>
            <a:r>
              <a:rPr lang="en-US" sz="1800">
                <a:solidFill>
                  <a:srgbClr val="680F1F"/>
                </a:solidFill>
                <a:latin typeface="Telegraf"/>
              </a:rPr>
              <a:t>loandata.pred    0    1</a:t>
            </a:r>
          </a:p>
          <a:p>
            <a:pPr>
              <a:lnSpc>
                <a:spcPts val="2520"/>
              </a:lnSpc>
            </a:pPr>
            <a:r>
              <a:rPr lang="en-US" sz="1800">
                <a:solidFill>
                  <a:srgbClr val="680F1F"/>
                </a:solidFill>
                <a:latin typeface="Telegraf"/>
              </a:rPr>
              <a:t>            0 2678  471</a:t>
            </a:r>
          </a:p>
          <a:p>
            <a:pPr>
              <a:lnSpc>
                <a:spcPts val="2520"/>
              </a:lnSpc>
            </a:pPr>
            <a:r>
              <a:rPr lang="en-US" sz="1800">
                <a:solidFill>
                  <a:srgbClr val="680F1F"/>
                </a:solidFill>
                <a:latin typeface="Telegraf"/>
              </a:rPr>
              <a:t>            1   28   16</a:t>
            </a:r>
          </a:p>
          <a:p>
            <a:pPr>
              <a:lnSpc>
                <a:spcPts val="2520"/>
              </a:lnSpc>
            </a:pPr>
            <a:r>
              <a:rPr lang="en-US" sz="1800">
                <a:solidFill>
                  <a:srgbClr val="5271FF"/>
                </a:solidFill>
                <a:latin typeface="Telegraf"/>
              </a:rPr>
              <a:t>&gt; pt&lt;-prop.table(confusion.matrix) </a:t>
            </a:r>
          </a:p>
          <a:p>
            <a:pPr>
              <a:lnSpc>
                <a:spcPts val="2520"/>
              </a:lnSpc>
            </a:pPr>
            <a:r>
              <a:rPr lang="en-US" sz="1800">
                <a:solidFill>
                  <a:srgbClr val="5271FF"/>
                </a:solidFill>
                <a:latin typeface="Telegraf"/>
              </a:rPr>
              <a:t>&gt; pt[1,1] + pt[2,2]</a:t>
            </a:r>
          </a:p>
          <a:p>
            <a:pPr>
              <a:lnSpc>
                <a:spcPts val="2520"/>
              </a:lnSpc>
            </a:pPr>
            <a:r>
              <a:rPr lang="en-US" sz="1800">
                <a:solidFill>
                  <a:srgbClr val="680F1F"/>
                </a:solidFill>
                <a:latin typeface="Telegraf"/>
              </a:rPr>
              <a:t>[1] 0.8437206</a:t>
            </a:r>
          </a:p>
          <a:p>
            <a:pPr>
              <a:lnSpc>
                <a:spcPts val="2520"/>
              </a:lnSpc>
            </a:pPr>
          </a:p>
          <a:p>
            <a:pPr>
              <a:lnSpc>
                <a:spcPts val="2520"/>
              </a:lnSpc>
            </a:pPr>
          </a:p>
          <a:p>
            <a:pPr>
              <a:lnSpc>
                <a:spcPts val="2520"/>
              </a:lnSpc>
            </a:pPr>
          </a:p>
          <a:p>
            <a:pPr>
              <a:lnSpc>
                <a:spcPts val="2520"/>
              </a:lnSpc>
            </a:pPr>
          </a:p>
          <a:p>
            <a:pPr>
              <a:lnSpc>
                <a:spcPts val="2520"/>
              </a:lnSpc>
            </a:pPr>
          </a:p>
          <a:p>
            <a:pPr>
              <a:lnSpc>
                <a:spcPts val="2520"/>
              </a:lnSpc>
              <a:spcBef>
                <a:spcPct val="0"/>
              </a:spcBef>
            </a:pPr>
          </a:p>
          <a:p>
            <a:pPr algn="just">
              <a:lnSpc>
                <a:spcPts val="2520"/>
              </a:lnSpc>
              <a:spcBef>
                <a:spcPct val="0"/>
              </a:spcBef>
            </a:pPr>
          </a:p>
          <a:p>
            <a:pPr algn="ctr">
              <a:lnSpc>
                <a:spcPts val="2520"/>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210343"/>
            <a:ext cx="18288000" cy="7076657"/>
            <a:chOff x="0" y="0"/>
            <a:chExt cx="4816593" cy="1863811"/>
          </a:xfrm>
        </p:grpSpPr>
        <p:sp>
          <p:nvSpPr>
            <p:cNvPr name="Freeform 3" id="3"/>
            <p:cNvSpPr/>
            <p:nvPr/>
          </p:nvSpPr>
          <p:spPr>
            <a:xfrm flipH="false" flipV="false">
              <a:off x="0" y="0"/>
              <a:ext cx="4816592" cy="1863811"/>
            </a:xfrm>
            <a:custGeom>
              <a:avLst/>
              <a:gdLst/>
              <a:ahLst/>
              <a:cxnLst/>
              <a:rect r="r" b="b" t="t" l="l"/>
              <a:pathLst>
                <a:path h="1863811" w="4816592">
                  <a:moveTo>
                    <a:pt x="0" y="0"/>
                  </a:moveTo>
                  <a:lnTo>
                    <a:pt x="4816592" y="0"/>
                  </a:lnTo>
                  <a:lnTo>
                    <a:pt x="4816592" y="1863811"/>
                  </a:lnTo>
                  <a:lnTo>
                    <a:pt x="0" y="1863811"/>
                  </a:lnTo>
                  <a:close/>
                </a:path>
              </a:pathLst>
            </a:custGeom>
            <a:solidFill>
              <a:srgbClr val="2B4A9D"/>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6" id="6"/>
          <p:cNvPicPr>
            <a:picLocks noChangeAspect="true"/>
          </p:cNvPicPr>
          <p:nvPr/>
        </p:nvPicPr>
        <p:blipFill>
          <a:blip r:embed="rId4"/>
          <a:srcRect l="0" t="0" r="0" b="0"/>
          <a:stretch>
            <a:fillRect/>
          </a:stretch>
        </p:blipFill>
        <p:spPr>
          <a:xfrm flipH="false" flipV="false" rot="0">
            <a:off x="6484953" y="6078522"/>
            <a:ext cx="7053851" cy="3934905"/>
          </a:xfrm>
          <a:prstGeom prst="rect">
            <a:avLst/>
          </a:prstGeom>
        </p:spPr>
      </p:pic>
      <p:pic>
        <p:nvPicPr>
          <p:cNvPr name="Picture 7" id="7"/>
          <p:cNvPicPr>
            <a:picLocks noChangeAspect="true"/>
          </p:cNvPicPr>
          <p:nvPr/>
        </p:nvPicPr>
        <p:blipFill>
          <a:blip r:embed="rId5"/>
          <a:srcRect l="0" t="0" r="0" b="0"/>
          <a:stretch>
            <a:fillRect/>
          </a:stretch>
        </p:blipFill>
        <p:spPr>
          <a:xfrm flipH="false" flipV="false" rot="0">
            <a:off x="11143727" y="3379309"/>
            <a:ext cx="6935179" cy="3920546"/>
          </a:xfrm>
          <a:prstGeom prst="rect">
            <a:avLst/>
          </a:prstGeom>
        </p:spPr>
      </p:pic>
      <p:sp>
        <p:nvSpPr>
          <p:cNvPr name="TextBox 8" id="8"/>
          <p:cNvSpPr txBox="true"/>
          <p:nvPr/>
        </p:nvSpPr>
        <p:spPr>
          <a:xfrm rot="0">
            <a:off x="4000494" y="495534"/>
            <a:ext cx="10287012" cy="2139116"/>
          </a:xfrm>
          <a:prstGeom prst="rect">
            <a:avLst/>
          </a:prstGeom>
        </p:spPr>
        <p:txBody>
          <a:bodyPr anchor="t" rtlCol="false" tIns="0" lIns="0" bIns="0" rIns="0">
            <a:spAutoFit/>
          </a:bodyPr>
          <a:lstStyle/>
          <a:p>
            <a:pPr algn="ctr">
              <a:lnSpc>
                <a:spcPts val="8620"/>
              </a:lnSpc>
              <a:spcBef>
                <a:spcPct val="0"/>
              </a:spcBef>
            </a:pPr>
            <a:r>
              <a:rPr lang="en-US" sz="6157" spc="301">
                <a:solidFill>
                  <a:srgbClr val="2B4A9D"/>
                </a:solidFill>
                <a:latin typeface="Montserrat Extra-Bold"/>
              </a:rPr>
              <a:t>[CLASSIFICATION] LOGISTIC REGRESSION</a:t>
            </a:r>
          </a:p>
        </p:txBody>
      </p:sp>
      <p:sp>
        <p:nvSpPr>
          <p:cNvPr name="TextBox 9" id="9"/>
          <p:cNvSpPr txBox="true"/>
          <p:nvPr/>
        </p:nvSpPr>
        <p:spPr>
          <a:xfrm rot="0">
            <a:off x="143055" y="3162718"/>
            <a:ext cx="7273900" cy="824865"/>
          </a:xfrm>
          <a:prstGeom prst="rect">
            <a:avLst/>
          </a:prstGeom>
        </p:spPr>
        <p:txBody>
          <a:bodyPr anchor="t" rtlCol="false" tIns="0" lIns="0" bIns="0" rIns="0">
            <a:spAutoFit/>
          </a:bodyPr>
          <a:lstStyle/>
          <a:p>
            <a:pPr algn="ctr">
              <a:lnSpc>
                <a:spcPts val="3359"/>
              </a:lnSpc>
              <a:spcBef>
                <a:spcPct val="0"/>
              </a:spcBef>
            </a:pPr>
          </a:p>
          <a:p>
            <a:pPr algn="ctr">
              <a:lnSpc>
                <a:spcPts val="3359"/>
              </a:lnSpc>
              <a:spcBef>
                <a:spcPct val="0"/>
              </a:spcBef>
            </a:pPr>
            <a:r>
              <a:rPr lang="en-US" sz="2399">
                <a:solidFill>
                  <a:srgbClr val="FFFFFF"/>
                </a:solidFill>
                <a:latin typeface="Montserrat Classic Bold"/>
              </a:rPr>
              <a:t>(1) Splitting the data into training and test data</a:t>
            </a:r>
          </a:p>
        </p:txBody>
      </p:sp>
      <p:sp>
        <p:nvSpPr>
          <p:cNvPr name="TextBox 10" id="10"/>
          <p:cNvSpPr txBox="true"/>
          <p:nvPr/>
        </p:nvSpPr>
        <p:spPr>
          <a:xfrm rot="0">
            <a:off x="619359" y="4268941"/>
            <a:ext cx="7835133" cy="2065083"/>
          </a:xfrm>
          <a:prstGeom prst="rect">
            <a:avLst/>
          </a:prstGeom>
        </p:spPr>
        <p:txBody>
          <a:bodyPr anchor="t" rtlCol="false" tIns="0" lIns="0" bIns="0" rIns="0">
            <a:spAutoFit/>
          </a:bodyPr>
          <a:lstStyle/>
          <a:p>
            <a:pPr>
              <a:lnSpc>
                <a:spcPts val="3251"/>
              </a:lnSpc>
            </a:pPr>
            <a:r>
              <a:rPr lang="en-US" sz="2322">
                <a:solidFill>
                  <a:srgbClr val="FFFFFF"/>
                </a:solidFill>
                <a:latin typeface="Telegraf"/>
              </a:rPr>
              <a:t>#Splitting the df to training and validation</a:t>
            </a:r>
          </a:p>
          <a:p>
            <a:pPr>
              <a:lnSpc>
                <a:spcPts val="3251"/>
              </a:lnSpc>
            </a:pPr>
            <a:r>
              <a:rPr lang="en-US" sz="2322">
                <a:solidFill>
                  <a:srgbClr val="FFFFFF"/>
                </a:solidFill>
                <a:latin typeface="Telegraf"/>
              </a:rPr>
              <a:t>train.index = sample(c(1:nrow(loan)),nrow(loan)*0.7)</a:t>
            </a:r>
          </a:p>
          <a:p>
            <a:pPr>
              <a:lnSpc>
                <a:spcPts val="3251"/>
              </a:lnSpc>
            </a:pPr>
            <a:r>
              <a:rPr lang="en-US" sz="2322">
                <a:solidFill>
                  <a:srgbClr val="FFFFFF"/>
                </a:solidFill>
                <a:latin typeface="Telegraf"/>
              </a:rPr>
              <a:t>train.set = loan[train.index,]###training dataset</a:t>
            </a:r>
          </a:p>
          <a:p>
            <a:pPr>
              <a:lnSpc>
                <a:spcPts val="3251"/>
              </a:lnSpc>
            </a:pPr>
            <a:r>
              <a:rPr lang="en-US" sz="2322">
                <a:solidFill>
                  <a:srgbClr val="FFFFFF"/>
                </a:solidFill>
                <a:latin typeface="Telegraf"/>
              </a:rPr>
              <a:t>valid.set = loan[-train.index,]##Validation dataset</a:t>
            </a:r>
          </a:p>
          <a:p>
            <a:pPr>
              <a:lnSpc>
                <a:spcPts val="3251"/>
              </a:lnSpc>
              <a:spcBef>
                <a:spcPct val="0"/>
              </a:spcBef>
            </a:pPr>
            <a:r>
              <a:rPr lang="en-US" sz="2322">
                <a:solidFill>
                  <a:srgbClr val="FFFFFF"/>
                </a:solidFill>
                <a:latin typeface="Telegraf"/>
              </a:rPr>
              <a:t>str(train.set)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210343"/>
            <a:ext cx="18288000" cy="7076657"/>
            <a:chOff x="0" y="0"/>
            <a:chExt cx="4816593" cy="1863811"/>
          </a:xfrm>
        </p:grpSpPr>
        <p:sp>
          <p:nvSpPr>
            <p:cNvPr name="Freeform 3" id="3"/>
            <p:cNvSpPr/>
            <p:nvPr/>
          </p:nvSpPr>
          <p:spPr>
            <a:xfrm flipH="false" flipV="false">
              <a:off x="0" y="0"/>
              <a:ext cx="4816592" cy="1863811"/>
            </a:xfrm>
            <a:custGeom>
              <a:avLst/>
              <a:gdLst/>
              <a:ahLst/>
              <a:cxnLst/>
              <a:rect r="r" b="b" t="t" l="l"/>
              <a:pathLst>
                <a:path h="1863811" w="4816592">
                  <a:moveTo>
                    <a:pt x="0" y="0"/>
                  </a:moveTo>
                  <a:lnTo>
                    <a:pt x="4816592" y="0"/>
                  </a:lnTo>
                  <a:lnTo>
                    <a:pt x="4816592" y="1863811"/>
                  </a:lnTo>
                  <a:lnTo>
                    <a:pt x="0" y="1863811"/>
                  </a:lnTo>
                  <a:close/>
                </a:path>
              </a:pathLst>
            </a:custGeom>
            <a:solidFill>
              <a:srgbClr val="2B4A9D"/>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6" id="6"/>
          <p:cNvPicPr>
            <a:picLocks noChangeAspect="true"/>
          </p:cNvPicPr>
          <p:nvPr/>
        </p:nvPicPr>
        <p:blipFill>
          <a:blip r:embed="rId4"/>
          <a:srcRect l="0" t="0" r="0" b="0"/>
          <a:stretch>
            <a:fillRect/>
          </a:stretch>
        </p:blipFill>
        <p:spPr>
          <a:xfrm flipH="false" flipV="false" rot="0">
            <a:off x="9627649" y="4532681"/>
            <a:ext cx="7841632" cy="4576428"/>
          </a:xfrm>
          <a:prstGeom prst="rect">
            <a:avLst/>
          </a:prstGeom>
        </p:spPr>
      </p:pic>
      <p:pic>
        <p:nvPicPr>
          <p:cNvPr name="Picture 7" id="7"/>
          <p:cNvPicPr>
            <a:picLocks noChangeAspect="true"/>
          </p:cNvPicPr>
          <p:nvPr/>
        </p:nvPicPr>
        <p:blipFill>
          <a:blip r:embed="rId5"/>
          <a:srcRect l="0" t="0" r="0" b="0"/>
          <a:stretch>
            <a:fillRect/>
          </a:stretch>
        </p:blipFill>
        <p:spPr>
          <a:xfrm flipH="false" flipV="false" rot="0">
            <a:off x="836742" y="4532681"/>
            <a:ext cx="7399497" cy="4576428"/>
          </a:xfrm>
          <a:prstGeom prst="rect">
            <a:avLst/>
          </a:prstGeom>
        </p:spPr>
      </p:pic>
      <p:sp>
        <p:nvSpPr>
          <p:cNvPr name="TextBox 8" id="8"/>
          <p:cNvSpPr txBox="true"/>
          <p:nvPr/>
        </p:nvSpPr>
        <p:spPr>
          <a:xfrm rot="0">
            <a:off x="4000494" y="495534"/>
            <a:ext cx="10287012" cy="2139116"/>
          </a:xfrm>
          <a:prstGeom prst="rect">
            <a:avLst/>
          </a:prstGeom>
        </p:spPr>
        <p:txBody>
          <a:bodyPr anchor="t" rtlCol="false" tIns="0" lIns="0" bIns="0" rIns="0">
            <a:spAutoFit/>
          </a:bodyPr>
          <a:lstStyle/>
          <a:p>
            <a:pPr algn="ctr">
              <a:lnSpc>
                <a:spcPts val="8620"/>
              </a:lnSpc>
              <a:spcBef>
                <a:spcPct val="0"/>
              </a:spcBef>
            </a:pPr>
            <a:r>
              <a:rPr lang="en-US" sz="6157" spc="301">
                <a:solidFill>
                  <a:srgbClr val="2B4A9D"/>
                </a:solidFill>
                <a:latin typeface="Montserrat Extra-Bold"/>
              </a:rPr>
              <a:t>[CLASSIFICATION] LOGISTIC REGRESSION</a:t>
            </a:r>
          </a:p>
        </p:txBody>
      </p:sp>
      <p:sp>
        <p:nvSpPr>
          <p:cNvPr name="TextBox 9" id="9"/>
          <p:cNvSpPr txBox="true"/>
          <p:nvPr/>
        </p:nvSpPr>
        <p:spPr>
          <a:xfrm rot="0">
            <a:off x="-395243" y="3162718"/>
            <a:ext cx="7114751" cy="807886"/>
          </a:xfrm>
          <a:prstGeom prst="rect">
            <a:avLst/>
          </a:prstGeom>
        </p:spPr>
        <p:txBody>
          <a:bodyPr anchor="t" rtlCol="false" tIns="0" lIns="0" bIns="0" rIns="0">
            <a:spAutoFit/>
          </a:bodyPr>
          <a:lstStyle/>
          <a:p>
            <a:pPr algn="ctr">
              <a:lnSpc>
                <a:spcPts val="3245"/>
              </a:lnSpc>
              <a:spcBef>
                <a:spcPct val="0"/>
              </a:spcBef>
            </a:pPr>
          </a:p>
          <a:p>
            <a:pPr algn="r">
              <a:lnSpc>
                <a:spcPts val="3245"/>
              </a:lnSpc>
              <a:spcBef>
                <a:spcPct val="0"/>
              </a:spcBef>
            </a:pPr>
            <a:r>
              <a:rPr lang="en-US" sz="2318">
                <a:solidFill>
                  <a:srgbClr val="FFFFFF"/>
                </a:solidFill>
                <a:latin typeface="Montserrat Classic Bold"/>
              </a:rPr>
              <a:t>(2) Logistic regression and display the result</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353717"/>
            <a:ext cx="18288000" cy="7076657"/>
            <a:chOff x="0" y="0"/>
            <a:chExt cx="4816593" cy="1863811"/>
          </a:xfrm>
        </p:grpSpPr>
        <p:sp>
          <p:nvSpPr>
            <p:cNvPr name="Freeform 3" id="3"/>
            <p:cNvSpPr/>
            <p:nvPr/>
          </p:nvSpPr>
          <p:spPr>
            <a:xfrm flipH="false" flipV="false">
              <a:off x="0" y="0"/>
              <a:ext cx="4816592" cy="1863811"/>
            </a:xfrm>
            <a:custGeom>
              <a:avLst/>
              <a:gdLst/>
              <a:ahLst/>
              <a:cxnLst/>
              <a:rect r="r" b="b" t="t" l="l"/>
              <a:pathLst>
                <a:path h="1863811" w="4816592">
                  <a:moveTo>
                    <a:pt x="0" y="0"/>
                  </a:moveTo>
                  <a:lnTo>
                    <a:pt x="4816592" y="0"/>
                  </a:lnTo>
                  <a:lnTo>
                    <a:pt x="4816592" y="1863811"/>
                  </a:lnTo>
                  <a:lnTo>
                    <a:pt x="0" y="1863811"/>
                  </a:lnTo>
                  <a:close/>
                </a:path>
              </a:pathLst>
            </a:custGeom>
            <a:solidFill>
              <a:srgbClr val="2B4A9D"/>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true" rot="-5400000">
            <a:off x="16765929" y="8715440"/>
            <a:ext cx="1403498" cy="1403498"/>
          </a:xfrm>
          <a:prstGeom prst="rect">
            <a:avLst/>
          </a:prstGeom>
        </p:spPr>
      </p:pic>
      <p:pic>
        <p:nvPicPr>
          <p:cNvPr name="Picture 7" id="7"/>
          <p:cNvPicPr>
            <a:picLocks noChangeAspect="true"/>
          </p:cNvPicPr>
          <p:nvPr/>
        </p:nvPicPr>
        <p:blipFill>
          <a:blip r:embed="rId6"/>
          <a:srcRect l="0" t="0" r="0" b="0"/>
          <a:stretch>
            <a:fillRect/>
          </a:stretch>
        </p:blipFill>
        <p:spPr>
          <a:xfrm flipH="false" flipV="false" rot="0">
            <a:off x="454675" y="4337540"/>
            <a:ext cx="9278742" cy="5585262"/>
          </a:xfrm>
          <a:prstGeom prst="rect">
            <a:avLst/>
          </a:prstGeom>
        </p:spPr>
      </p:pic>
      <p:sp>
        <p:nvSpPr>
          <p:cNvPr name="TextBox 8" id="8"/>
          <p:cNvSpPr txBox="true"/>
          <p:nvPr/>
        </p:nvSpPr>
        <p:spPr>
          <a:xfrm rot="0">
            <a:off x="4000494" y="495534"/>
            <a:ext cx="10287012" cy="2139116"/>
          </a:xfrm>
          <a:prstGeom prst="rect">
            <a:avLst/>
          </a:prstGeom>
        </p:spPr>
        <p:txBody>
          <a:bodyPr anchor="t" rtlCol="false" tIns="0" lIns="0" bIns="0" rIns="0">
            <a:spAutoFit/>
          </a:bodyPr>
          <a:lstStyle/>
          <a:p>
            <a:pPr algn="ctr">
              <a:lnSpc>
                <a:spcPts val="8620"/>
              </a:lnSpc>
              <a:spcBef>
                <a:spcPct val="0"/>
              </a:spcBef>
            </a:pPr>
            <a:r>
              <a:rPr lang="en-US" sz="6157" spc="301">
                <a:solidFill>
                  <a:srgbClr val="2B4A9D"/>
                </a:solidFill>
                <a:latin typeface="Montserrat Extra-Bold"/>
              </a:rPr>
              <a:t>[CLASSIFICATION] LOGISTIC REGRESSION</a:t>
            </a:r>
          </a:p>
        </p:txBody>
      </p:sp>
      <p:sp>
        <p:nvSpPr>
          <p:cNvPr name="TextBox 9" id="9"/>
          <p:cNvSpPr txBox="true"/>
          <p:nvPr/>
        </p:nvSpPr>
        <p:spPr>
          <a:xfrm rot="0">
            <a:off x="11903636" y="3512675"/>
            <a:ext cx="4050506" cy="824865"/>
          </a:xfrm>
          <a:prstGeom prst="rect">
            <a:avLst/>
          </a:prstGeom>
        </p:spPr>
        <p:txBody>
          <a:bodyPr anchor="t" rtlCol="false" tIns="0" lIns="0" bIns="0" rIns="0">
            <a:spAutoFit/>
          </a:bodyPr>
          <a:lstStyle/>
          <a:p>
            <a:pPr algn="ctr">
              <a:lnSpc>
                <a:spcPts val="3359"/>
              </a:lnSpc>
              <a:spcBef>
                <a:spcPct val="0"/>
              </a:spcBef>
            </a:pPr>
          </a:p>
          <a:p>
            <a:pPr algn="ctr">
              <a:lnSpc>
                <a:spcPts val="3359"/>
              </a:lnSpc>
              <a:spcBef>
                <a:spcPct val="0"/>
              </a:spcBef>
            </a:pPr>
            <a:r>
              <a:rPr lang="en-US" sz="2399">
                <a:solidFill>
                  <a:srgbClr val="FFFFFF"/>
                </a:solidFill>
                <a:latin typeface="Montserrat Classic Bold"/>
              </a:rPr>
              <a:t>Our Findings from models</a:t>
            </a:r>
          </a:p>
        </p:txBody>
      </p:sp>
      <p:sp>
        <p:nvSpPr>
          <p:cNvPr name="TextBox 10" id="10"/>
          <p:cNvSpPr txBox="true"/>
          <p:nvPr/>
        </p:nvSpPr>
        <p:spPr>
          <a:xfrm rot="0">
            <a:off x="10688377" y="4729162"/>
            <a:ext cx="6481024" cy="1295400"/>
          </a:xfrm>
          <a:prstGeom prst="rect">
            <a:avLst/>
          </a:prstGeom>
        </p:spPr>
        <p:txBody>
          <a:bodyPr anchor="t" rtlCol="false" tIns="0" lIns="0" bIns="0" rIns="0">
            <a:spAutoFit/>
          </a:bodyPr>
          <a:lstStyle/>
          <a:p>
            <a:pPr>
              <a:lnSpc>
                <a:spcPts val="2099"/>
              </a:lnSpc>
            </a:pPr>
            <a:r>
              <a:rPr lang="en-US" sz="1499">
                <a:solidFill>
                  <a:srgbClr val="FFFFFF"/>
                </a:solidFill>
                <a:latin typeface="Telegraf"/>
              </a:rPr>
              <a:t>As per the output of the decision tree model two independent variables Revol.bal and instalment are not significant variable for the focal dependent variable ie Not fully paid but In case of logistic regression model we can say that revol.bal. and instalment are very important and significant variables for determining the dependent variable.</a:t>
            </a:r>
          </a:p>
        </p:txBody>
      </p:sp>
      <p:sp>
        <p:nvSpPr>
          <p:cNvPr name="TextBox 11" id="11"/>
          <p:cNvSpPr txBox="true"/>
          <p:nvPr/>
        </p:nvSpPr>
        <p:spPr>
          <a:xfrm rot="0">
            <a:off x="10688377" y="6550416"/>
            <a:ext cx="6620719" cy="1111885"/>
          </a:xfrm>
          <a:prstGeom prst="rect">
            <a:avLst/>
          </a:prstGeom>
        </p:spPr>
        <p:txBody>
          <a:bodyPr anchor="t" rtlCol="false" tIns="0" lIns="0" bIns="0" rIns="0">
            <a:spAutoFit/>
          </a:bodyPr>
          <a:lstStyle/>
          <a:p>
            <a:pPr>
              <a:lnSpc>
                <a:spcPts val="2239"/>
              </a:lnSpc>
            </a:pPr>
            <a:r>
              <a:rPr lang="en-US" sz="1599">
                <a:solidFill>
                  <a:srgbClr val="FFFFFF"/>
                </a:solidFill>
                <a:latin typeface="Telegraf"/>
              </a:rPr>
              <a:t>For every one unit increase in instalment increase the chance of default by 1.181 or 18% increase in not fully paid . While for every one unit increase in revol.bal. Increase the chance of default or not fully paid by 1.122 or 12.2%</a:t>
            </a:r>
          </a:p>
        </p:txBody>
      </p:sp>
      <p:sp>
        <p:nvSpPr>
          <p:cNvPr name="TextBox 12" id="12"/>
          <p:cNvSpPr txBox="true"/>
          <p:nvPr/>
        </p:nvSpPr>
        <p:spPr>
          <a:xfrm rot="0">
            <a:off x="10688377" y="8186176"/>
            <a:ext cx="5459436" cy="469663"/>
          </a:xfrm>
          <a:prstGeom prst="rect">
            <a:avLst/>
          </a:prstGeom>
        </p:spPr>
        <p:txBody>
          <a:bodyPr anchor="t" rtlCol="false" tIns="0" lIns="0" bIns="0" rIns="0">
            <a:spAutoFit/>
          </a:bodyPr>
          <a:lstStyle/>
          <a:p>
            <a:pPr>
              <a:lnSpc>
                <a:spcPts val="1847"/>
              </a:lnSpc>
            </a:pPr>
            <a:r>
              <a:rPr lang="en-US" sz="1319">
                <a:solidFill>
                  <a:srgbClr val="FFFFFF"/>
                </a:solidFill>
                <a:latin typeface="Telegraf"/>
              </a:rPr>
              <a:t>For instalment e^ 0.16690 = 1.181</a:t>
            </a:r>
          </a:p>
          <a:p>
            <a:pPr>
              <a:lnSpc>
                <a:spcPts val="1847"/>
              </a:lnSpc>
            </a:pPr>
            <a:r>
              <a:rPr lang="en-US" sz="1319">
                <a:solidFill>
                  <a:srgbClr val="FFFFFF"/>
                </a:solidFill>
                <a:latin typeface="Telegraf"/>
              </a:rPr>
              <a:t> For revol.bal. e^ 0.11577 = 1.122</a:t>
            </a:r>
          </a:p>
        </p:txBody>
      </p:sp>
      <p:sp>
        <p:nvSpPr>
          <p:cNvPr name="TextBox 13" id="13"/>
          <p:cNvSpPr txBox="true"/>
          <p:nvPr/>
        </p:nvSpPr>
        <p:spPr>
          <a:xfrm rot="0">
            <a:off x="456227" y="3315118"/>
            <a:ext cx="7393335" cy="824865"/>
          </a:xfrm>
          <a:prstGeom prst="rect">
            <a:avLst/>
          </a:prstGeom>
        </p:spPr>
        <p:txBody>
          <a:bodyPr anchor="t" rtlCol="false" tIns="0" lIns="0" bIns="0" rIns="0">
            <a:spAutoFit/>
          </a:bodyPr>
          <a:lstStyle/>
          <a:p>
            <a:pPr algn="ctr">
              <a:lnSpc>
                <a:spcPts val="3359"/>
              </a:lnSpc>
              <a:spcBef>
                <a:spcPct val="0"/>
              </a:spcBef>
            </a:pPr>
          </a:p>
          <a:p>
            <a:pPr algn="ctr">
              <a:lnSpc>
                <a:spcPts val="3359"/>
              </a:lnSpc>
              <a:spcBef>
                <a:spcPct val="0"/>
              </a:spcBef>
            </a:pPr>
            <a:r>
              <a:rPr lang="en-US" sz="2399">
                <a:solidFill>
                  <a:srgbClr val="FFFFFF"/>
                </a:solidFill>
                <a:latin typeface="Montserrat Classic Bold"/>
              </a:rPr>
              <a:t>(3) Interpretation of significancy and coefficient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210343"/>
            <a:ext cx="18288000" cy="7076657"/>
            <a:chOff x="0" y="0"/>
            <a:chExt cx="4816593" cy="1863811"/>
          </a:xfrm>
        </p:grpSpPr>
        <p:sp>
          <p:nvSpPr>
            <p:cNvPr name="Freeform 3" id="3"/>
            <p:cNvSpPr/>
            <p:nvPr/>
          </p:nvSpPr>
          <p:spPr>
            <a:xfrm flipH="false" flipV="false">
              <a:off x="0" y="0"/>
              <a:ext cx="4816592" cy="1863811"/>
            </a:xfrm>
            <a:custGeom>
              <a:avLst/>
              <a:gdLst/>
              <a:ahLst/>
              <a:cxnLst/>
              <a:rect r="r" b="b" t="t" l="l"/>
              <a:pathLst>
                <a:path h="1863811" w="4816592">
                  <a:moveTo>
                    <a:pt x="0" y="0"/>
                  </a:moveTo>
                  <a:lnTo>
                    <a:pt x="4816592" y="0"/>
                  </a:lnTo>
                  <a:lnTo>
                    <a:pt x="4816592" y="1863811"/>
                  </a:lnTo>
                  <a:lnTo>
                    <a:pt x="0" y="1863811"/>
                  </a:lnTo>
                  <a:close/>
                </a:path>
              </a:pathLst>
            </a:custGeom>
            <a:solidFill>
              <a:srgbClr val="2B4A9D"/>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true" rot="-5400000">
            <a:off x="16884502" y="8883502"/>
            <a:ext cx="1403498" cy="1403498"/>
          </a:xfrm>
          <a:prstGeom prst="rect">
            <a:avLst/>
          </a:prstGeom>
        </p:spPr>
      </p:pic>
      <p:pic>
        <p:nvPicPr>
          <p:cNvPr name="Picture 7" id="7"/>
          <p:cNvPicPr>
            <a:picLocks noChangeAspect="true"/>
          </p:cNvPicPr>
          <p:nvPr/>
        </p:nvPicPr>
        <p:blipFill>
          <a:blip r:embed="rId6"/>
          <a:srcRect l="0" t="0" r="0" b="0"/>
          <a:stretch>
            <a:fillRect/>
          </a:stretch>
        </p:blipFill>
        <p:spPr>
          <a:xfrm flipH="false" flipV="false" rot="0">
            <a:off x="5115708" y="4271330"/>
            <a:ext cx="8056585" cy="5638746"/>
          </a:xfrm>
          <a:prstGeom prst="rect">
            <a:avLst/>
          </a:prstGeom>
        </p:spPr>
      </p:pic>
      <p:sp>
        <p:nvSpPr>
          <p:cNvPr name="TextBox 8" id="8"/>
          <p:cNvSpPr txBox="true"/>
          <p:nvPr/>
        </p:nvSpPr>
        <p:spPr>
          <a:xfrm rot="0">
            <a:off x="4000494" y="495534"/>
            <a:ext cx="10287012" cy="2139116"/>
          </a:xfrm>
          <a:prstGeom prst="rect">
            <a:avLst/>
          </a:prstGeom>
        </p:spPr>
        <p:txBody>
          <a:bodyPr anchor="t" rtlCol="false" tIns="0" lIns="0" bIns="0" rIns="0">
            <a:spAutoFit/>
          </a:bodyPr>
          <a:lstStyle/>
          <a:p>
            <a:pPr algn="ctr">
              <a:lnSpc>
                <a:spcPts val="8620"/>
              </a:lnSpc>
              <a:spcBef>
                <a:spcPct val="0"/>
              </a:spcBef>
            </a:pPr>
            <a:r>
              <a:rPr lang="en-US" sz="6157" spc="301">
                <a:solidFill>
                  <a:srgbClr val="2B4A9D"/>
                </a:solidFill>
                <a:latin typeface="Montserrat Extra-Bold"/>
              </a:rPr>
              <a:t>[CLASSIFICATION] LOGISTIC REGRESSION</a:t>
            </a:r>
          </a:p>
        </p:txBody>
      </p:sp>
      <p:sp>
        <p:nvSpPr>
          <p:cNvPr name="TextBox 9" id="9"/>
          <p:cNvSpPr txBox="true"/>
          <p:nvPr/>
        </p:nvSpPr>
        <p:spPr>
          <a:xfrm rot="0">
            <a:off x="757931" y="3162718"/>
            <a:ext cx="5072955" cy="824865"/>
          </a:xfrm>
          <a:prstGeom prst="rect">
            <a:avLst/>
          </a:prstGeom>
        </p:spPr>
        <p:txBody>
          <a:bodyPr anchor="t" rtlCol="false" tIns="0" lIns="0" bIns="0" rIns="0">
            <a:spAutoFit/>
          </a:bodyPr>
          <a:lstStyle/>
          <a:p>
            <a:pPr algn="ctr">
              <a:lnSpc>
                <a:spcPts val="3359"/>
              </a:lnSpc>
              <a:spcBef>
                <a:spcPct val="0"/>
              </a:spcBef>
            </a:pPr>
          </a:p>
          <a:p>
            <a:pPr algn="ctr">
              <a:lnSpc>
                <a:spcPts val="3359"/>
              </a:lnSpc>
              <a:spcBef>
                <a:spcPct val="0"/>
              </a:spcBef>
            </a:pPr>
            <a:r>
              <a:rPr lang="en-US" sz="2399">
                <a:solidFill>
                  <a:srgbClr val="FFFFFF"/>
                </a:solidFill>
                <a:latin typeface="Montserrat Classic Bold"/>
              </a:rPr>
              <a:t>(4) Accuracy on the training data</a:t>
            </a:r>
          </a:p>
        </p:txBody>
      </p:sp>
      <p:sp>
        <p:nvSpPr>
          <p:cNvPr name="TextBox 10" id="10"/>
          <p:cNvSpPr txBox="true"/>
          <p:nvPr/>
        </p:nvSpPr>
        <p:spPr>
          <a:xfrm rot="0">
            <a:off x="1137264" y="6255042"/>
            <a:ext cx="3759471" cy="559435"/>
          </a:xfrm>
          <a:prstGeom prst="rect">
            <a:avLst/>
          </a:prstGeom>
        </p:spPr>
        <p:txBody>
          <a:bodyPr anchor="t" rtlCol="false" tIns="0" lIns="0" bIns="0" rIns="0">
            <a:spAutoFit/>
          </a:bodyPr>
          <a:lstStyle/>
          <a:p>
            <a:pPr algn="ctr">
              <a:lnSpc>
                <a:spcPts val="2239"/>
              </a:lnSpc>
              <a:spcBef>
                <a:spcPct val="0"/>
              </a:spcBef>
            </a:pPr>
            <a:r>
              <a:rPr lang="en-US" sz="1599">
                <a:solidFill>
                  <a:srgbClr val="FFFFFF"/>
                </a:solidFill>
                <a:latin typeface="Telegraf"/>
              </a:rPr>
              <a:t>After finding the confusion matrix the accuracy is 83.71%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713001" y="-1128319"/>
            <a:ext cx="5770168" cy="5770168"/>
            <a:chOff x="0" y="0"/>
            <a:chExt cx="6350000" cy="6350000"/>
          </a:xfrm>
        </p:grpSpPr>
        <p:sp>
          <p:nvSpPr>
            <p:cNvPr name="Freeform 3" id="3"/>
            <p:cNvSpPr/>
            <p:nvPr/>
          </p:nvSpPr>
          <p:spPr>
            <a:xfrm flipH="false" flipV="false">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2B4A9D"/>
            </a:solidFill>
          </p:spPr>
        </p:sp>
      </p:grpSp>
      <p:grpSp>
        <p:nvGrpSpPr>
          <p:cNvPr name="Group 4" id="4"/>
          <p:cNvGrpSpPr/>
          <p:nvPr/>
        </p:nvGrpSpPr>
        <p:grpSpPr>
          <a:xfrm rot="0">
            <a:off x="9191672" y="566151"/>
            <a:ext cx="2396931" cy="9154697"/>
            <a:chOff x="0" y="0"/>
            <a:chExt cx="874407" cy="3339658"/>
          </a:xfrm>
        </p:grpSpPr>
        <p:sp>
          <p:nvSpPr>
            <p:cNvPr name="Freeform 5" id="5"/>
            <p:cNvSpPr/>
            <p:nvPr/>
          </p:nvSpPr>
          <p:spPr>
            <a:xfrm flipH="false" flipV="false">
              <a:off x="0" y="0"/>
              <a:ext cx="874407" cy="3339659"/>
            </a:xfrm>
            <a:custGeom>
              <a:avLst/>
              <a:gdLst/>
              <a:ahLst/>
              <a:cxnLst/>
              <a:rect r="r" b="b" t="t" l="l"/>
              <a:pathLst>
                <a:path h="3339659" w="874407">
                  <a:moveTo>
                    <a:pt x="0" y="0"/>
                  </a:moveTo>
                  <a:lnTo>
                    <a:pt x="874407" y="0"/>
                  </a:lnTo>
                  <a:lnTo>
                    <a:pt x="874407" y="3339659"/>
                  </a:lnTo>
                  <a:lnTo>
                    <a:pt x="0" y="3339659"/>
                  </a:lnTo>
                  <a:close/>
                </a:path>
              </a:pathLst>
            </a:custGeom>
            <a:solidFill>
              <a:srgbClr val="5271FF"/>
            </a:solidFill>
          </p:spPr>
        </p:sp>
      </p:grpSp>
      <p:grpSp>
        <p:nvGrpSpPr>
          <p:cNvPr name="Group 6" id="6"/>
          <p:cNvGrpSpPr/>
          <p:nvPr/>
        </p:nvGrpSpPr>
        <p:grpSpPr>
          <a:xfrm rot="0">
            <a:off x="619537" y="8172754"/>
            <a:ext cx="1635964" cy="1633346"/>
            <a:chOff x="0" y="0"/>
            <a:chExt cx="6350000" cy="6339840"/>
          </a:xfrm>
        </p:grpSpPr>
        <p:sp>
          <p:nvSpPr>
            <p:cNvPr name="Freeform 7" id="7"/>
            <p:cNvSpPr/>
            <p:nvPr/>
          </p:nvSpPr>
          <p:spPr>
            <a:xfrm flipH="false" flipV="false">
              <a:off x="0" y="0"/>
              <a:ext cx="6350000" cy="6339840"/>
            </a:xfrm>
            <a:custGeom>
              <a:avLst/>
              <a:gdLst/>
              <a:ahLst/>
              <a:cxnLst/>
              <a:rect r="r" b="b" t="t" l="l"/>
              <a:pathLst>
                <a:path h="6339840" w="6350000">
                  <a:moveTo>
                    <a:pt x="6350000" y="6339840"/>
                  </a:moveTo>
                  <a:lnTo>
                    <a:pt x="0" y="6339840"/>
                  </a:lnTo>
                  <a:lnTo>
                    <a:pt x="0" y="0"/>
                  </a:lnTo>
                  <a:lnTo>
                    <a:pt x="6350000" y="6339840"/>
                  </a:lnTo>
                  <a:close/>
                </a:path>
              </a:pathLst>
            </a:custGeom>
            <a:solidFill>
              <a:srgbClr val="2B4A9D"/>
            </a:solidFill>
          </p:spPr>
        </p:sp>
      </p:grpSp>
      <p:grpSp>
        <p:nvGrpSpPr>
          <p:cNvPr name="Group 8" id="8"/>
          <p:cNvGrpSpPr/>
          <p:nvPr/>
        </p:nvGrpSpPr>
        <p:grpSpPr>
          <a:xfrm rot="5400000">
            <a:off x="618228" y="566151"/>
            <a:ext cx="1635964" cy="1633346"/>
            <a:chOff x="0" y="0"/>
            <a:chExt cx="6350000" cy="6339840"/>
          </a:xfrm>
        </p:grpSpPr>
        <p:sp>
          <p:nvSpPr>
            <p:cNvPr name="Freeform 9" id="9"/>
            <p:cNvSpPr/>
            <p:nvPr/>
          </p:nvSpPr>
          <p:spPr>
            <a:xfrm flipH="false" flipV="false">
              <a:off x="0" y="0"/>
              <a:ext cx="6350000" cy="6339840"/>
            </a:xfrm>
            <a:custGeom>
              <a:avLst/>
              <a:gdLst/>
              <a:ahLst/>
              <a:cxnLst/>
              <a:rect r="r" b="b" t="t" l="l"/>
              <a:pathLst>
                <a:path h="6339840" w="6350000">
                  <a:moveTo>
                    <a:pt x="6350000" y="6339840"/>
                  </a:moveTo>
                  <a:lnTo>
                    <a:pt x="0" y="6339840"/>
                  </a:lnTo>
                  <a:lnTo>
                    <a:pt x="0" y="0"/>
                  </a:lnTo>
                  <a:lnTo>
                    <a:pt x="6350000" y="6339840"/>
                  </a:lnTo>
                  <a:close/>
                </a:path>
              </a:pathLst>
            </a:custGeom>
            <a:solidFill>
              <a:srgbClr val="2B4A9D"/>
            </a:solidFill>
          </p:spPr>
        </p:sp>
      </p:grpSp>
      <p:pic>
        <p:nvPicPr>
          <p:cNvPr name="Picture 10" id="10"/>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1588603" y="2871849"/>
            <a:ext cx="2357374" cy="2271651"/>
          </a:xfrm>
          <a:prstGeom prst="rect">
            <a:avLst/>
          </a:prstGeom>
        </p:spPr>
      </p:pic>
      <p:pic>
        <p:nvPicPr>
          <p:cNvPr name="Picture 11" id="11"/>
          <p:cNvPicPr>
            <a:picLocks noChangeAspect="true"/>
          </p:cNvPicPr>
          <p:nvPr/>
        </p:nvPicPr>
        <p:blipFill>
          <a:blip r:embed="rId4"/>
          <a:srcRect l="4175" t="0" r="4175" b="0"/>
          <a:stretch>
            <a:fillRect/>
          </a:stretch>
        </p:blipFill>
        <p:spPr>
          <a:xfrm flipH="false" flipV="false" rot="0">
            <a:off x="11830658" y="5378712"/>
            <a:ext cx="5973024" cy="4342137"/>
          </a:xfrm>
          <a:prstGeom prst="rect">
            <a:avLst/>
          </a:prstGeom>
        </p:spPr>
      </p:pic>
      <p:sp>
        <p:nvSpPr>
          <p:cNvPr name="TextBox 12" id="12"/>
          <p:cNvSpPr txBox="true"/>
          <p:nvPr/>
        </p:nvSpPr>
        <p:spPr>
          <a:xfrm rot="0">
            <a:off x="453125" y="2514872"/>
            <a:ext cx="8183276" cy="920118"/>
          </a:xfrm>
          <a:prstGeom prst="rect">
            <a:avLst/>
          </a:prstGeom>
        </p:spPr>
        <p:txBody>
          <a:bodyPr anchor="t" rtlCol="false" tIns="0" lIns="0" bIns="0" rIns="0">
            <a:spAutoFit/>
          </a:bodyPr>
          <a:lstStyle/>
          <a:p>
            <a:pPr algn="ctr">
              <a:lnSpc>
                <a:spcPts val="6615"/>
              </a:lnSpc>
            </a:pPr>
            <a:r>
              <a:rPr lang="en-US" sz="6300" spc="315">
                <a:solidFill>
                  <a:srgbClr val="2B4A9D"/>
                </a:solidFill>
                <a:latin typeface="Poppins ExtraBold"/>
              </a:rPr>
              <a:t>INTRODUCTION</a:t>
            </a:r>
          </a:p>
        </p:txBody>
      </p:sp>
      <p:sp>
        <p:nvSpPr>
          <p:cNvPr name="TextBox 13" id="13"/>
          <p:cNvSpPr txBox="true"/>
          <p:nvPr/>
        </p:nvSpPr>
        <p:spPr>
          <a:xfrm rot="0">
            <a:off x="219827" y="4884220"/>
            <a:ext cx="8733720" cy="2665561"/>
          </a:xfrm>
          <a:prstGeom prst="rect">
            <a:avLst/>
          </a:prstGeom>
        </p:spPr>
        <p:txBody>
          <a:bodyPr anchor="t" rtlCol="false" tIns="0" lIns="0" bIns="0" rIns="0">
            <a:spAutoFit/>
          </a:bodyPr>
          <a:lstStyle/>
          <a:p>
            <a:pPr algn="ctr">
              <a:lnSpc>
                <a:spcPts val="2152"/>
              </a:lnSpc>
              <a:spcBef>
                <a:spcPct val="0"/>
              </a:spcBef>
            </a:pPr>
            <a:r>
              <a:rPr lang="en-US" sz="1537">
                <a:solidFill>
                  <a:srgbClr val="2B4A9D"/>
                </a:solidFill>
                <a:latin typeface="Telegraf"/>
              </a:rPr>
              <a:t>We know that the investors provide loans to the borrowers with the understanding that they will repay the loans with interest. </a:t>
            </a:r>
          </a:p>
          <a:p>
            <a:pPr algn="ctr">
              <a:lnSpc>
                <a:spcPts val="2152"/>
              </a:lnSpc>
              <a:spcBef>
                <a:spcPct val="0"/>
              </a:spcBef>
            </a:pPr>
            <a:r>
              <a:rPr lang="en-US" sz="1537">
                <a:solidFill>
                  <a:srgbClr val="2B4A9D"/>
                </a:solidFill>
                <a:latin typeface="Telegraf"/>
              </a:rPr>
              <a:t>Investors come across 2 sides. One where the borrower repays the loan. In this case, the lender has profited from the interest amount. On the other side, if a borrower is unable to pay the loan, the lender will lose this money. The lenders must face the problem of predicting this risk if a borrower is unable to repay the loan back.</a:t>
            </a:r>
          </a:p>
          <a:p>
            <a:pPr algn="ctr">
              <a:lnSpc>
                <a:spcPts val="2152"/>
              </a:lnSpc>
              <a:spcBef>
                <a:spcPct val="0"/>
              </a:spcBef>
            </a:pPr>
            <a:r>
              <a:rPr lang="en-US" sz="1537">
                <a:solidFill>
                  <a:srgbClr val="2B4A9D"/>
                </a:solidFill>
                <a:latin typeface="Telegraf"/>
              </a:rPr>
              <a:t>We will analyze historical data and predict defaulters using Decision tree and Logistic regression models. We will also check the performance of these models using evaluators and decide if any model has dominance over the other.</a:t>
            </a:r>
          </a:p>
          <a:p>
            <a:pPr algn="ctr">
              <a:lnSpc>
                <a:spcPts val="983"/>
              </a:lnSpc>
              <a:spcBef>
                <a:spcPct val="0"/>
              </a:spcBef>
            </a:pPr>
          </a:p>
          <a:p>
            <a:pPr algn="ctr">
              <a:lnSpc>
                <a:spcPts val="983"/>
              </a:lnSpc>
              <a:spcBef>
                <a:spcPct val="0"/>
              </a:spcBef>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210343"/>
            <a:ext cx="18288000" cy="7076657"/>
            <a:chOff x="0" y="0"/>
            <a:chExt cx="4816593" cy="1863811"/>
          </a:xfrm>
        </p:grpSpPr>
        <p:sp>
          <p:nvSpPr>
            <p:cNvPr name="Freeform 3" id="3"/>
            <p:cNvSpPr/>
            <p:nvPr/>
          </p:nvSpPr>
          <p:spPr>
            <a:xfrm flipH="false" flipV="false">
              <a:off x="0" y="0"/>
              <a:ext cx="4816592" cy="1863811"/>
            </a:xfrm>
            <a:custGeom>
              <a:avLst/>
              <a:gdLst/>
              <a:ahLst/>
              <a:cxnLst/>
              <a:rect r="r" b="b" t="t" l="l"/>
              <a:pathLst>
                <a:path h="1863811" w="4816592">
                  <a:moveTo>
                    <a:pt x="0" y="0"/>
                  </a:moveTo>
                  <a:lnTo>
                    <a:pt x="4816592" y="0"/>
                  </a:lnTo>
                  <a:lnTo>
                    <a:pt x="4816592" y="1863811"/>
                  </a:lnTo>
                  <a:lnTo>
                    <a:pt x="0" y="1863811"/>
                  </a:lnTo>
                  <a:close/>
                </a:path>
              </a:pathLst>
            </a:custGeom>
            <a:solidFill>
              <a:srgbClr val="2B4A9D"/>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true" rot="-5400000">
            <a:off x="16884502" y="8883502"/>
            <a:ext cx="1403498" cy="1403498"/>
          </a:xfrm>
          <a:prstGeom prst="rect">
            <a:avLst/>
          </a:prstGeom>
        </p:spPr>
      </p:pic>
      <p:pic>
        <p:nvPicPr>
          <p:cNvPr name="Picture 7" id="7"/>
          <p:cNvPicPr>
            <a:picLocks noChangeAspect="true"/>
          </p:cNvPicPr>
          <p:nvPr/>
        </p:nvPicPr>
        <p:blipFill>
          <a:blip r:embed="rId6"/>
          <a:srcRect l="0" t="0" r="0" b="0"/>
          <a:stretch>
            <a:fillRect/>
          </a:stretch>
        </p:blipFill>
        <p:spPr>
          <a:xfrm flipH="false" flipV="false" rot="0">
            <a:off x="4884549" y="4398720"/>
            <a:ext cx="8879056" cy="5473981"/>
          </a:xfrm>
          <a:prstGeom prst="rect">
            <a:avLst/>
          </a:prstGeom>
        </p:spPr>
      </p:pic>
      <p:sp>
        <p:nvSpPr>
          <p:cNvPr name="TextBox 8" id="8"/>
          <p:cNvSpPr txBox="true"/>
          <p:nvPr/>
        </p:nvSpPr>
        <p:spPr>
          <a:xfrm rot="0">
            <a:off x="4000494" y="495534"/>
            <a:ext cx="10287012" cy="2139116"/>
          </a:xfrm>
          <a:prstGeom prst="rect">
            <a:avLst/>
          </a:prstGeom>
        </p:spPr>
        <p:txBody>
          <a:bodyPr anchor="t" rtlCol="false" tIns="0" lIns="0" bIns="0" rIns="0">
            <a:spAutoFit/>
          </a:bodyPr>
          <a:lstStyle/>
          <a:p>
            <a:pPr algn="ctr">
              <a:lnSpc>
                <a:spcPts val="8620"/>
              </a:lnSpc>
              <a:spcBef>
                <a:spcPct val="0"/>
              </a:spcBef>
            </a:pPr>
            <a:r>
              <a:rPr lang="en-US" sz="6157" spc="301">
                <a:solidFill>
                  <a:srgbClr val="2B4A9D"/>
                </a:solidFill>
                <a:latin typeface="Montserrat Extra-Bold"/>
              </a:rPr>
              <a:t>[CLASSIFICATION] LOGISTIC REGRESSION</a:t>
            </a:r>
          </a:p>
        </p:txBody>
      </p:sp>
      <p:sp>
        <p:nvSpPr>
          <p:cNvPr name="TextBox 9" id="9"/>
          <p:cNvSpPr txBox="true"/>
          <p:nvPr/>
        </p:nvSpPr>
        <p:spPr>
          <a:xfrm rot="0">
            <a:off x="904629" y="3162718"/>
            <a:ext cx="4423842" cy="824865"/>
          </a:xfrm>
          <a:prstGeom prst="rect">
            <a:avLst/>
          </a:prstGeom>
        </p:spPr>
        <p:txBody>
          <a:bodyPr anchor="t" rtlCol="false" tIns="0" lIns="0" bIns="0" rIns="0">
            <a:spAutoFit/>
          </a:bodyPr>
          <a:lstStyle/>
          <a:p>
            <a:pPr algn="ctr">
              <a:lnSpc>
                <a:spcPts val="3359"/>
              </a:lnSpc>
              <a:spcBef>
                <a:spcPct val="0"/>
              </a:spcBef>
            </a:pPr>
          </a:p>
          <a:p>
            <a:pPr algn="ctr">
              <a:lnSpc>
                <a:spcPts val="3359"/>
              </a:lnSpc>
              <a:spcBef>
                <a:spcPct val="0"/>
              </a:spcBef>
            </a:pPr>
            <a:r>
              <a:rPr lang="en-US" sz="2399">
                <a:solidFill>
                  <a:srgbClr val="FFFFFF"/>
                </a:solidFill>
                <a:latin typeface="Montserrat Classic Bold"/>
              </a:rPr>
              <a:t>(5) Accuracy on the test data</a:t>
            </a:r>
          </a:p>
        </p:txBody>
      </p:sp>
      <p:sp>
        <p:nvSpPr>
          <p:cNvPr name="TextBox 10" id="10"/>
          <p:cNvSpPr txBox="true"/>
          <p:nvPr/>
        </p:nvSpPr>
        <p:spPr>
          <a:xfrm rot="0">
            <a:off x="904629" y="6599139"/>
            <a:ext cx="3759471" cy="835660"/>
          </a:xfrm>
          <a:prstGeom prst="rect">
            <a:avLst/>
          </a:prstGeom>
        </p:spPr>
        <p:txBody>
          <a:bodyPr anchor="t" rtlCol="false" tIns="0" lIns="0" bIns="0" rIns="0">
            <a:spAutoFit/>
          </a:bodyPr>
          <a:lstStyle/>
          <a:p>
            <a:pPr algn="ctr">
              <a:lnSpc>
                <a:spcPts val="2239"/>
              </a:lnSpc>
              <a:spcBef>
                <a:spcPct val="0"/>
              </a:spcBef>
            </a:pPr>
            <a:r>
              <a:rPr lang="en-US" sz="1599">
                <a:solidFill>
                  <a:srgbClr val="FFFFFF"/>
                </a:solidFill>
                <a:latin typeface="Telegraf"/>
              </a:rPr>
              <a:t>After finding the confusion matrix the accuracy is 83.82%</a:t>
            </a:r>
          </a:p>
          <a:p>
            <a:pPr algn="ctr">
              <a:lnSpc>
                <a:spcPts val="2239"/>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580377">
            <a:off x="9407140" y="-9309963"/>
            <a:ext cx="24036383" cy="24664199"/>
          </a:xfrm>
          <a:prstGeom prst="rect">
            <a:avLst/>
          </a:prstGeom>
        </p:spPr>
      </p:pic>
      <p:sp>
        <p:nvSpPr>
          <p:cNvPr name="TextBox 3" id="3"/>
          <p:cNvSpPr txBox="true"/>
          <p:nvPr/>
        </p:nvSpPr>
        <p:spPr>
          <a:xfrm rot="0">
            <a:off x="2926763" y="31592"/>
            <a:ext cx="8097687" cy="1284755"/>
          </a:xfrm>
          <a:prstGeom prst="rect">
            <a:avLst/>
          </a:prstGeom>
        </p:spPr>
        <p:txBody>
          <a:bodyPr anchor="t" rtlCol="false" tIns="0" lIns="0" bIns="0" rIns="0">
            <a:spAutoFit/>
          </a:bodyPr>
          <a:lstStyle/>
          <a:p>
            <a:pPr marL="0" indent="0" lvl="0">
              <a:lnSpc>
                <a:spcPts val="9842"/>
              </a:lnSpc>
              <a:spcBef>
                <a:spcPct val="0"/>
              </a:spcBef>
            </a:pPr>
            <a:r>
              <a:rPr lang="en-US" sz="7132" spc="698">
                <a:solidFill>
                  <a:srgbClr val="2B4A9D"/>
                </a:solidFill>
                <a:latin typeface="Poppins ExtraBold"/>
              </a:rPr>
              <a:t>CONCLUSION</a:t>
            </a:r>
          </a:p>
        </p:txBody>
      </p:sp>
      <p:sp>
        <p:nvSpPr>
          <p:cNvPr name="TextBox 4" id="4"/>
          <p:cNvSpPr txBox="true"/>
          <p:nvPr/>
        </p:nvSpPr>
        <p:spPr>
          <a:xfrm rot="0">
            <a:off x="14628874" y="3180249"/>
            <a:ext cx="2296190" cy="732226"/>
          </a:xfrm>
          <a:prstGeom prst="rect">
            <a:avLst/>
          </a:prstGeom>
        </p:spPr>
        <p:txBody>
          <a:bodyPr anchor="t" rtlCol="false" tIns="0" lIns="0" bIns="0" rIns="0">
            <a:spAutoFit/>
          </a:bodyPr>
          <a:lstStyle/>
          <a:p>
            <a:pPr algn="ctr">
              <a:lnSpc>
                <a:spcPts val="2947"/>
              </a:lnSpc>
            </a:pPr>
            <a:r>
              <a:rPr lang="en-US" sz="2135" spc="209">
                <a:solidFill>
                  <a:srgbClr val="231F20"/>
                </a:solidFill>
                <a:latin typeface="Montserrat Classic Bold"/>
              </a:rPr>
              <a:t>NINJAS.CO</a:t>
            </a:r>
          </a:p>
          <a:p>
            <a:pPr algn="ctr" marL="0" indent="0" lvl="0">
              <a:lnSpc>
                <a:spcPts val="2947"/>
              </a:lnSpc>
              <a:spcBef>
                <a:spcPct val="0"/>
              </a:spcBef>
            </a:pPr>
          </a:p>
        </p:txBody>
      </p:sp>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true" flipV="false" rot="0">
            <a:off x="-4254153" y="7476061"/>
            <a:ext cx="11881594" cy="3564478"/>
          </a:xfrm>
          <a:prstGeom prst="rect">
            <a:avLst/>
          </a:prstGeom>
        </p:spPr>
      </p:pic>
      <p:pic>
        <p:nvPicPr>
          <p:cNvPr name="Picture 6" id="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2324" t="0" r="0" b="340"/>
          <a:stretch>
            <a:fillRect/>
          </a:stretch>
        </p:blipFill>
        <p:spPr>
          <a:xfrm flipH="false" flipV="false" rot="0">
            <a:off x="15448723" y="2475474"/>
            <a:ext cx="656492" cy="671043"/>
          </a:xfrm>
          <a:prstGeom prst="rect">
            <a:avLst/>
          </a:prstGeom>
        </p:spPr>
      </p:pic>
      <p:sp>
        <p:nvSpPr>
          <p:cNvPr name="TextBox 7" id="7"/>
          <p:cNvSpPr txBox="true"/>
          <p:nvPr/>
        </p:nvSpPr>
        <p:spPr>
          <a:xfrm rot="0">
            <a:off x="1419257" y="2270012"/>
            <a:ext cx="6481024" cy="3095625"/>
          </a:xfrm>
          <a:prstGeom prst="rect">
            <a:avLst/>
          </a:prstGeom>
        </p:spPr>
        <p:txBody>
          <a:bodyPr anchor="t" rtlCol="false" tIns="0" lIns="0" bIns="0" rIns="0">
            <a:spAutoFit/>
          </a:bodyPr>
          <a:lstStyle/>
          <a:p>
            <a:pPr marL="323848" indent="-161924" lvl="1">
              <a:lnSpc>
                <a:spcPts val="2099"/>
              </a:lnSpc>
              <a:buFont typeface="Arial"/>
              <a:buChar char="•"/>
            </a:pPr>
            <a:r>
              <a:rPr lang="en-US" sz="1499">
                <a:solidFill>
                  <a:srgbClr val="231F20"/>
                </a:solidFill>
                <a:latin typeface="Telegraf Bold"/>
              </a:rPr>
              <a:t>From a business perspective, we can say that the loan borrowers with high income and high FICO scores are more likely to pay the loan back.</a:t>
            </a:r>
          </a:p>
          <a:p>
            <a:pPr marL="323848" indent="-161924" lvl="1">
              <a:lnSpc>
                <a:spcPts val="2099"/>
              </a:lnSpc>
              <a:buFont typeface="Arial"/>
              <a:buChar char="•"/>
            </a:pPr>
          </a:p>
          <a:p>
            <a:pPr marL="323848" indent="-161924" lvl="1">
              <a:lnSpc>
                <a:spcPts val="2099"/>
              </a:lnSpc>
              <a:buFont typeface="Arial"/>
              <a:buChar char="•"/>
            </a:pPr>
            <a:r>
              <a:rPr lang="en-US" sz="1499">
                <a:solidFill>
                  <a:srgbClr val="231F20"/>
                </a:solidFill>
                <a:latin typeface="Telegraf Bold"/>
              </a:rPr>
              <a:t>In addition, those with proper financial grounds are also likely to pay the loan back.</a:t>
            </a:r>
          </a:p>
          <a:p>
            <a:pPr marL="323848" indent="-161924" lvl="1">
              <a:lnSpc>
                <a:spcPts val="2099"/>
              </a:lnSpc>
              <a:buFont typeface="Arial"/>
              <a:buChar char="•"/>
            </a:pPr>
          </a:p>
          <a:p>
            <a:pPr marL="323848" indent="-161924" lvl="1">
              <a:lnSpc>
                <a:spcPts val="2099"/>
              </a:lnSpc>
              <a:buFont typeface="Arial"/>
              <a:buChar char="•"/>
            </a:pPr>
            <a:r>
              <a:rPr lang="en-US" sz="1499">
                <a:solidFill>
                  <a:srgbClr val="231F20"/>
                </a:solidFill>
                <a:latin typeface="Telegraf Bold"/>
              </a:rPr>
              <a:t>Borrowers with low interest rate and small installments are likely to pay the loan back fully.</a:t>
            </a:r>
          </a:p>
          <a:p>
            <a:pPr marL="323848" indent="-161924" lvl="1">
              <a:lnSpc>
                <a:spcPts val="2099"/>
              </a:lnSpc>
              <a:buFont typeface="Arial"/>
              <a:buChar char="•"/>
            </a:pPr>
          </a:p>
          <a:p>
            <a:pPr marL="323848" indent="-161924" lvl="1">
              <a:lnSpc>
                <a:spcPts val="2099"/>
              </a:lnSpc>
              <a:buFont typeface="Arial"/>
              <a:buChar char="•"/>
            </a:pPr>
            <a:r>
              <a:rPr lang="en-US" sz="1499">
                <a:solidFill>
                  <a:srgbClr val="231F20"/>
                </a:solidFill>
                <a:latin typeface="Telegraf Bold"/>
              </a:rPr>
              <a:t>Finally, the mean borrowers with high interest rates and high installment can be a potential defaulters.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5271FF"/>
        </a:solidFill>
      </p:bgPr>
    </p:bg>
    <p:spTree>
      <p:nvGrpSpPr>
        <p:cNvPr id="1" name=""/>
        <p:cNvGrpSpPr/>
        <p:nvPr/>
      </p:nvGrpSpPr>
      <p:grpSpPr>
        <a:xfrm>
          <a:off x="0" y="0"/>
          <a:ext cx="0" cy="0"/>
          <a:chOff x="0" y="0"/>
          <a:chExt cx="0" cy="0"/>
        </a:xfrm>
      </p:grpSpPr>
      <p:grpSp>
        <p:nvGrpSpPr>
          <p:cNvPr name="Group 2" id="2"/>
          <p:cNvGrpSpPr/>
          <p:nvPr/>
        </p:nvGrpSpPr>
        <p:grpSpPr>
          <a:xfrm rot="-5400000">
            <a:off x="11733024" y="3730767"/>
            <a:ext cx="6561483" cy="6550984"/>
            <a:chOff x="0" y="0"/>
            <a:chExt cx="6350000" cy="6339840"/>
          </a:xfrm>
        </p:grpSpPr>
        <p:sp>
          <p:nvSpPr>
            <p:cNvPr name="Freeform 3" id="3"/>
            <p:cNvSpPr/>
            <p:nvPr/>
          </p:nvSpPr>
          <p:spPr>
            <a:xfrm flipH="false" flipV="false">
              <a:off x="0" y="0"/>
              <a:ext cx="6350000" cy="6339840"/>
            </a:xfrm>
            <a:custGeom>
              <a:avLst/>
              <a:gdLst/>
              <a:ahLst/>
              <a:cxnLst/>
              <a:rect r="r" b="b" t="t" l="l"/>
              <a:pathLst>
                <a:path h="6339840" w="6350000">
                  <a:moveTo>
                    <a:pt x="6350000" y="6339840"/>
                  </a:moveTo>
                  <a:lnTo>
                    <a:pt x="0" y="6339840"/>
                  </a:lnTo>
                  <a:lnTo>
                    <a:pt x="0" y="0"/>
                  </a:lnTo>
                  <a:lnTo>
                    <a:pt x="6350000" y="6339840"/>
                  </a:lnTo>
                  <a:close/>
                </a:path>
              </a:pathLst>
            </a:custGeom>
            <a:solidFill>
              <a:srgbClr val="FFFFFF"/>
            </a:solidFill>
          </p:spPr>
        </p:sp>
      </p:grpSp>
      <p:grpSp>
        <p:nvGrpSpPr>
          <p:cNvPr name="Group 4" id="4"/>
          <p:cNvGrpSpPr/>
          <p:nvPr/>
        </p:nvGrpSpPr>
        <p:grpSpPr>
          <a:xfrm rot="5400000">
            <a:off x="-5249" y="5249"/>
            <a:ext cx="6561483" cy="6550984"/>
            <a:chOff x="0" y="0"/>
            <a:chExt cx="6350000" cy="6339840"/>
          </a:xfrm>
        </p:grpSpPr>
        <p:sp>
          <p:nvSpPr>
            <p:cNvPr name="Freeform 5" id="5"/>
            <p:cNvSpPr/>
            <p:nvPr/>
          </p:nvSpPr>
          <p:spPr>
            <a:xfrm flipH="false" flipV="false">
              <a:off x="0" y="0"/>
              <a:ext cx="6350000" cy="6339840"/>
            </a:xfrm>
            <a:custGeom>
              <a:avLst/>
              <a:gdLst/>
              <a:ahLst/>
              <a:cxnLst/>
              <a:rect r="r" b="b" t="t" l="l"/>
              <a:pathLst>
                <a:path h="6339840" w="6350000">
                  <a:moveTo>
                    <a:pt x="6350000" y="6339840"/>
                  </a:moveTo>
                  <a:lnTo>
                    <a:pt x="0" y="6339840"/>
                  </a:lnTo>
                  <a:lnTo>
                    <a:pt x="0" y="0"/>
                  </a:lnTo>
                  <a:lnTo>
                    <a:pt x="6350000" y="6339840"/>
                  </a:lnTo>
                  <a:close/>
                </a:path>
              </a:pathLst>
            </a:custGeom>
            <a:solidFill>
              <a:srgbClr val="FFFFFF"/>
            </a:solidFill>
          </p:spPr>
        </p:sp>
      </p:grpSp>
      <p:grpSp>
        <p:nvGrpSpPr>
          <p:cNvPr name="Group 6" id="6"/>
          <p:cNvGrpSpPr/>
          <p:nvPr/>
        </p:nvGrpSpPr>
        <p:grpSpPr>
          <a:xfrm rot="0">
            <a:off x="9330951" y="3725517"/>
            <a:ext cx="4146277" cy="5913003"/>
            <a:chOff x="0" y="0"/>
            <a:chExt cx="5528370" cy="7884004"/>
          </a:xfrm>
        </p:grpSpPr>
        <p:grpSp>
          <p:nvGrpSpPr>
            <p:cNvPr name="Group 7" id="7"/>
            <p:cNvGrpSpPr/>
            <p:nvPr/>
          </p:nvGrpSpPr>
          <p:grpSpPr>
            <a:xfrm rot="-10800000">
              <a:off x="0" y="0"/>
              <a:ext cx="5528370" cy="7884004"/>
              <a:chOff x="0" y="0"/>
              <a:chExt cx="2354580" cy="3357865"/>
            </a:xfrm>
          </p:grpSpPr>
          <p:sp>
            <p:nvSpPr>
              <p:cNvPr name="Freeform 8" id="8"/>
              <p:cNvSpPr/>
              <p:nvPr/>
            </p:nvSpPr>
            <p:spPr>
              <a:xfrm flipH="false" flipV="false">
                <a:off x="0" y="0"/>
                <a:ext cx="2353310" cy="3357865"/>
              </a:xfrm>
              <a:custGeom>
                <a:avLst/>
                <a:gdLst/>
                <a:ahLst/>
                <a:cxnLst/>
                <a:rect r="r" b="b" t="t" l="l"/>
                <a:pathLst>
                  <a:path h="3357865" w="2353310">
                    <a:moveTo>
                      <a:pt x="784860" y="3290555"/>
                    </a:moveTo>
                    <a:cubicBezTo>
                      <a:pt x="905510" y="3331195"/>
                      <a:pt x="1042670" y="3357865"/>
                      <a:pt x="1177290" y="3357865"/>
                    </a:cubicBezTo>
                    <a:cubicBezTo>
                      <a:pt x="1311910" y="3357865"/>
                      <a:pt x="1441450" y="3335005"/>
                      <a:pt x="1560830" y="3294365"/>
                    </a:cubicBezTo>
                    <a:cubicBezTo>
                      <a:pt x="1563370" y="3293095"/>
                      <a:pt x="1565910" y="3293095"/>
                      <a:pt x="1568450" y="3291825"/>
                    </a:cubicBezTo>
                    <a:cubicBezTo>
                      <a:pt x="2016760" y="3129265"/>
                      <a:pt x="2346960" y="2700005"/>
                      <a:pt x="2353310" y="2196850"/>
                    </a:cubicBezTo>
                    <a:lnTo>
                      <a:pt x="2353310" y="0"/>
                    </a:lnTo>
                    <a:lnTo>
                      <a:pt x="0" y="0"/>
                    </a:lnTo>
                    <a:lnTo>
                      <a:pt x="0" y="2195204"/>
                    </a:lnTo>
                    <a:cubicBezTo>
                      <a:pt x="6350" y="2702545"/>
                      <a:pt x="331470" y="3131805"/>
                      <a:pt x="784860" y="3290555"/>
                    </a:cubicBezTo>
                    <a:close/>
                  </a:path>
                </a:pathLst>
              </a:custGeom>
              <a:solidFill>
                <a:srgbClr val="2B4A9D"/>
              </a:solidFill>
            </p:spPr>
          </p:sp>
        </p:grpSp>
        <p:grpSp>
          <p:nvGrpSpPr>
            <p:cNvPr name="Group 9" id="9"/>
            <p:cNvGrpSpPr>
              <a:grpSpLocks noChangeAspect="true"/>
            </p:cNvGrpSpPr>
            <p:nvPr/>
          </p:nvGrpSpPr>
          <p:grpSpPr>
            <a:xfrm rot="0">
              <a:off x="645105" y="465207"/>
              <a:ext cx="4238160" cy="4238160"/>
              <a:chOff x="0" y="0"/>
              <a:chExt cx="6350000" cy="6350000"/>
            </a:xfrm>
          </p:grpSpPr>
          <p:sp>
            <p:nvSpPr>
              <p:cNvPr name="Freeform 10" id="10"/>
              <p:cNvSpPr/>
              <p:nvPr/>
            </p:nvSpPr>
            <p:spPr>
              <a:xfrm flipH="false" flipV="false">
                <a:off x="655320" y="655320"/>
                <a:ext cx="5039360" cy="5039360"/>
              </a:xfrm>
              <a:custGeom>
                <a:avLst/>
                <a:gdLst/>
                <a:ahLst/>
                <a:cxnLst/>
                <a:rect r="r" b="b" t="t" l="l"/>
                <a:pathLst>
                  <a:path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2"/>
                <a:stretch>
                  <a:fillRect l="-107822" r="-85230" t="-33730" b="-21819"/>
                </a:stretch>
              </a:blipFill>
            </p:spPr>
          </p:sp>
          <p:sp>
            <p:nvSpPr>
              <p:cNvPr name="Freeform 11" id="11"/>
              <p:cNvSpPr/>
              <p:nvPr/>
            </p:nvSpPr>
            <p:spPr>
              <a:xfrm flipH="false" flipV="false">
                <a:off x="0" y="0"/>
                <a:ext cx="6350000" cy="6350000"/>
              </a:xfrm>
              <a:custGeom>
                <a:avLst/>
                <a:gdLst/>
                <a:ahLst/>
                <a:cxnLst/>
                <a:rect r="r" b="b" t="t" l="l"/>
                <a:pathLst>
                  <a:path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FFFFF"/>
              </a:solidFill>
            </p:spPr>
          </p:sp>
        </p:grpSp>
      </p:grpSp>
      <p:grpSp>
        <p:nvGrpSpPr>
          <p:cNvPr name="Group 12" id="12"/>
          <p:cNvGrpSpPr/>
          <p:nvPr/>
        </p:nvGrpSpPr>
        <p:grpSpPr>
          <a:xfrm rot="0">
            <a:off x="4814965" y="3725517"/>
            <a:ext cx="4146277" cy="5913003"/>
            <a:chOff x="0" y="0"/>
            <a:chExt cx="5528370" cy="7884004"/>
          </a:xfrm>
        </p:grpSpPr>
        <p:grpSp>
          <p:nvGrpSpPr>
            <p:cNvPr name="Group 13" id="13"/>
            <p:cNvGrpSpPr/>
            <p:nvPr/>
          </p:nvGrpSpPr>
          <p:grpSpPr>
            <a:xfrm rot="-10800000">
              <a:off x="0" y="0"/>
              <a:ext cx="5528370" cy="7884004"/>
              <a:chOff x="0" y="0"/>
              <a:chExt cx="2354580" cy="3357865"/>
            </a:xfrm>
          </p:grpSpPr>
          <p:sp>
            <p:nvSpPr>
              <p:cNvPr name="Freeform 14" id="14"/>
              <p:cNvSpPr/>
              <p:nvPr/>
            </p:nvSpPr>
            <p:spPr>
              <a:xfrm flipH="false" flipV="false">
                <a:off x="0" y="0"/>
                <a:ext cx="2353310" cy="3357865"/>
              </a:xfrm>
              <a:custGeom>
                <a:avLst/>
                <a:gdLst/>
                <a:ahLst/>
                <a:cxnLst/>
                <a:rect r="r" b="b" t="t" l="l"/>
                <a:pathLst>
                  <a:path h="3357865" w="2353310">
                    <a:moveTo>
                      <a:pt x="784860" y="3290555"/>
                    </a:moveTo>
                    <a:cubicBezTo>
                      <a:pt x="905510" y="3331195"/>
                      <a:pt x="1042670" y="3357865"/>
                      <a:pt x="1177290" y="3357865"/>
                    </a:cubicBezTo>
                    <a:cubicBezTo>
                      <a:pt x="1311910" y="3357865"/>
                      <a:pt x="1441450" y="3335005"/>
                      <a:pt x="1560830" y="3294365"/>
                    </a:cubicBezTo>
                    <a:cubicBezTo>
                      <a:pt x="1563370" y="3293095"/>
                      <a:pt x="1565910" y="3293095"/>
                      <a:pt x="1568450" y="3291825"/>
                    </a:cubicBezTo>
                    <a:cubicBezTo>
                      <a:pt x="2016760" y="3129265"/>
                      <a:pt x="2346960" y="2700005"/>
                      <a:pt x="2353310" y="2196850"/>
                    </a:cubicBezTo>
                    <a:lnTo>
                      <a:pt x="2353310" y="0"/>
                    </a:lnTo>
                    <a:lnTo>
                      <a:pt x="0" y="0"/>
                    </a:lnTo>
                    <a:lnTo>
                      <a:pt x="0" y="2195204"/>
                    </a:lnTo>
                    <a:cubicBezTo>
                      <a:pt x="6350" y="2702545"/>
                      <a:pt x="331470" y="3131805"/>
                      <a:pt x="784860" y="3290555"/>
                    </a:cubicBezTo>
                    <a:close/>
                  </a:path>
                </a:pathLst>
              </a:custGeom>
              <a:solidFill>
                <a:srgbClr val="2B4A9D"/>
              </a:solidFill>
            </p:spPr>
          </p:sp>
        </p:grpSp>
        <p:grpSp>
          <p:nvGrpSpPr>
            <p:cNvPr name="Group 15" id="15"/>
            <p:cNvGrpSpPr>
              <a:grpSpLocks noChangeAspect="true"/>
            </p:cNvGrpSpPr>
            <p:nvPr/>
          </p:nvGrpSpPr>
          <p:grpSpPr>
            <a:xfrm rot="0">
              <a:off x="645105" y="465207"/>
              <a:ext cx="4238160" cy="4238160"/>
              <a:chOff x="0" y="0"/>
              <a:chExt cx="6350000" cy="6350000"/>
            </a:xfrm>
          </p:grpSpPr>
          <p:sp>
            <p:nvSpPr>
              <p:cNvPr name="Freeform 16" id="16"/>
              <p:cNvSpPr/>
              <p:nvPr/>
            </p:nvSpPr>
            <p:spPr>
              <a:xfrm flipH="false" flipV="false">
                <a:off x="655320" y="655320"/>
                <a:ext cx="5039360" cy="5039360"/>
              </a:xfrm>
              <a:custGeom>
                <a:avLst/>
                <a:gdLst/>
                <a:ahLst/>
                <a:cxnLst/>
                <a:rect r="r" b="b" t="t" l="l"/>
                <a:pathLst>
                  <a:path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3"/>
                <a:stretch>
                  <a:fillRect l="-30409" r="-32345" t="-24431" b="-33325"/>
                </a:stretch>
              </a:blipFill>
            </p:spPr>
          </p:sp>
          <p:sp>
            <p:nvSpPr>
              <p:cNvPr name="Freeform 17" id="17"/>
              <p:cNvSpPr/>
              <p:nvPr/>
            </p:nvSpPr>
            <p:spPr>
              <a:xfrm flipH="false" flipV="false">
                <a:off x="0" y="0"/>
                <a:ext cx="6350000" cy="6350000"/>
              </a:xfrm>
              <a:custGeom>
                <a:avLst/>
                <a:gdLst/>
                <a:ahLst/>
                <a:cxnLst/>
                <a:rect r="r" b="b" t="t" l="l"/>
                <a:pathLst>
                  <a:path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FFFFF"/>
              </a:solidFill>
            </p:spPr>
          </p:sp>
        </p:grpSp>
      </p:grpSp>
      <p:grpSp>
        <p:nvGrpSpPr>
          <p:cNvPr name="Group 18" id="18"/>
          <p:cNvGrpSpPr/>
          <p:nvPr/>
        </p:nvGrpSpPr>
        <p:grpSpPr>
          <a:xfrm rot="0">
            <a:off x="240063" y="3725517"/>
            <a:ext cx="4146277" cy="5913003"/>
            <a:chOff x="0" y="0"/>
            <a:chExt cx="5528370" cy="7884004"/>
          </a:xfrm>
        </p:grpSpPr>
        <p:grpSp>
          <p:nvGrpSpPr>
            <p:cNvPr name="Group 19" id="19"/>
            <p:cNvGrpSpPr/>
            <p:nvPr/>
          </p:nvGrpSpPr>
          <p:grpSpPr>
            <a:xfrm rot="-10800000">
              <a:off x="0" y="0"/>
              <a:ext cx="5528370" cy="7884004"/>
              <a:chOff x="0" y="0"/>
              <a:chExt cx="2354580" cy="3357865"/>
            </a:xfrm>
          </p:grpSpPr>
          <p:sp>
            <p:nvSpPr>
              <p:cNvPr name="Freeform 20" id="20"/>
              <p:cNvSpPr/>
              <p:nvPr/>
            </p:nvSpPr>
            <p:spPr>
              <a:xfrm flipH="false" flipV="false">
                <a:off x="0" y="0"/>
                <a:ext cx="2353310" cy="3357865"/>
              </a:xfrm>
              <a:custGeom>
                <a:avLst/>
                <a:gdLst/>
                <a:ahLst/>
                <a:cxnLst/>
                <a:rect r="r" b="b" t="t" l="l"/>
                <a:pathLst>
                  <a:path h="3357865" w="2353310">
                    <a:moveTo>
                      <a:pt x="784860" y="3290555"/>
                    </a:moveTo>
                    <a:cubicBezTo>
                      <a:pt x="905510" y="3331195"/>
                      <a:pt x="1042670" y="3357865"/>
                      <a:pt x="1177290" y="3357865"/>
                    </a:cubicBezTo>
                    <a:cubicBezTo>
                      <a:pt x="1311910" y="3357865"/>
                      <a:pt x="1441450" y="3335005"/>
                      <a:pt x="1560830" y="3294365"/>
                    </a:cubicBezTo>
                    <a:cubicBezTo>
                      <a:pt x="1563370" y="3293095"/>
                      <a:pt x="1565910" y="3293095"/>
                      <a:pt x="1568450" y="3291825"/>
                    </a:cubicBezTo>
                    <a:cubicBezTo>
                      <a:pt x="2016760" y="3129265"/>
                      <a:pt x="2346960" y="2700005"/>
                      <a:pt x="2353310" y="2196850"/>
                    </a:cubicBezTo>
                    <a:lnTo>
                      <a:pt x="2353310" y="0"/>
                    </a:lnTo>
                    <a:lnTo>
                      <a:pt x="0" y="0"/>
                    </a:lnTo>
                    <a:lnTo>
                      <a:pt x="0" y="2195204"/>
                    </a:lnTo>
                    <a:cubicBezTo>
                      <a:pt x="6350" y="2702545"/>
                      <a:pt x="331470" y="3131805"/>
                      <a:pt x="784860" y="3290555"/>
                    </a:cubicBezTo>
                    <a:close/>
                  </a:path>
                </a:pathLst>
              </a:custGeom>
              <a:solidFill>
                <a:srgbClr val="2B4A9D"/>
              </a:solidFill>
            </p:spPr>
          </p:sp>
        </p:grpSp>
        <p:grpSp>
          <p:nvGrpSpPr>
            <p:cNvPr name="Group 21" id="21"/>
            <p:cNvGrpSpPr>
              <a:grpSpLocks noChangeAspect="true"/>
            </p:cNvGrpSpPr>
            <p:nvPr/>
          </p:nvGrpSpPr>
          <p:grpSpPr>
            <a:xfrm rot="0">
              <a:off x="645105" y="465207"/>
              <a:ext cx="4238160" cy="4238160"/>
              <a:chOff x="0" y="0"/>
              <a:chExt cx="6350000" cy="6350000"/>
            </a:xfrm>
          </p:grpSpPr>
          <p:sp>
            <p:nvSpPr>
              <p:cNvPr name="Freeform 22" id="22"/>
              <p:cNvSpPr/>
              <p:nvPr/>
            </p:nvSpPr>
            <p:spPr>
              <a:xfrm flipH="false" flipV="false">
                <a:off x="655320" y="655320"/>
                <a:ext cx="5039360" cy="5039360"/>
              </a:xfrm>
              <a:custGeom>
                <a:avLst/>
                <a:gdLst/>
                <a:ahLst/>
                <a:cxnLst/>
                <a:rect r="r" b="b" t="t" l="l"/>
                <a:pathLst>
                  <a:path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4"/>
                <a:stretch>
                  <a:fillRect l="0" r="-11022" t="-23961" b="-24069"/>
                </a:stretch>
              </a:blipFill>
            </p:spPr>
          </p:sp>
          <p:sp>
            <p:nvSpPr>
              <p:cNvPr name="Freeform 23" id="23"/>
              <p:cNvSpPr/>
              <p:nvPr/>
            </p:nvSpPr>
            <p:spPr>
              <a:xfrm flipH="false" flipV="false">
                <a:off x="0" y="0"/>
                <a:ext cx="6350000" cy="6350000"/>
              </a:xfrm>
              <a:custGeom>
                <a:avLst/>
                <a:gdLst/>
                <a:ahLst/>
                <a:cxnLst/>
                <a:rect r="r" b="b" t="t" l="l"/>
                <a:pathLst>
                  <a:path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FFFFF"/>
              </a:solidFill>
            </p:spPr>
          </p:sp>
        </p:grpSp>
      </p:grpSp>
      <p:grpSp>
        <p:nvGrpSpPr>
          <p:cNvPr name="Group 24" id="24"/>
          <p:cNvGrpSpPr/>
          <p:nvPr/>
        </p:nvGrpSpPr>
        <p:grpSpPr>
          <a:xfrm rot="0">
            <a:off x="13905854" y="3833851"/>
            <a:ext cx="4070313" cy="5804669"/>
            <a:chOff x="0" y="0"/>
            <a:chExt cx="5427083" cy="7739559"/>
          </a:xfrm>
        </p:grpSpPr>
        <p:grpSp>
          <p:nvGrpSpPr>
            <p:cNvPr name="Group 25" id="25"/>
            <p:cNvGrpSpPr/>
            <p:nvPr/>
          </p:nvGrpSpPr>
          <p:grpSpPr>
            <a:xfrm rot="-10800000">
              <a:off x="0" y="0"/>
              <a:ext cx="5427083" cy="7739559"/>
              <a:chOff x="0" y="0"/>
              <a:chExt cx="2354580" cy="3357865"/>
            </a:xfrm>
          </p:grpSpPr>
          <p:sp>
            <p:nvSpPr>
              <p:cNvPr name="Freeform 26" id="26"/>
              <p:cNvSpPr/>
              <p:nvPr/>
            </p:nvSpPr>
            <p:spPr>
              <a:xfrm flipH="false" flipV="false">
                <a:off x="0" y="0"/>
                <a:ext cx="2353310" cy="3357865"/>
              </a:xfrm>
              <a:custGeom>
                <a:avLst/>
                <a:gdLst/>
                <a:ahLst/>
                <a:cxnLst/>
                <a:rect r="r" b="b" t="t" l="l"/>
                <a:pathLst>
                  <a:path h="3357865" w="2353310">
                    <a:moveTo>
                      <a:pt x="784860" y="3290555"/>
                    </a:moveTo>
                    <a:cubicBezTo>
                      <a:pt x="905510" y="3331195"/>
                      <a:pt x="1042670" y="3357865"/>
                      <a:pt x="1177290" y="3357865"/>
                    </a:cubicBezTo>
                    <a:cubicBezTo>
                      <a:pt x="1311910" y="3357865"/>
                      <a:pt x="1441450" y="3335005"/>
                      <a:pt x="1560830" y="3294365"/>
                    </a:cubicBezTo>
                    <a:cubicBezTo>
                      <a:pt x="1563370" y="3293095"/>
                      <a:pt x="1565910" y="3293095"/>
                      <a:pt x="1568450" y="3291825"/>
                    </a:cubicBezTo>
                    <a:cubicBezTo>
                      <a:pt x="2016760" y="3129265"/>
                      <a:pt x="2346960" y="2700005"/>
                      <a:pt x="2353310" y="2196850"/>
                    </a:cubicBezTo>
                    <a:lnTo>
                      <a:pt x="2353310" y="0"/>
                    </a:lnTo>
                    <a:lnTo>
                      <a:pt x="0" y="0"/>
                    </a:lnTo>
                    <a:lnTo>
                      <a:pt x="0" y="2195204"/>
                    </a:lnTo>
                    <a:cubicBezTo>
                      <a:pt x="6350" y="2702545"/>
                      <a:pt x="331470" y="3131805"/>
                      <a:pt x="784860" y="3290555"/>
                    </a:cubicBezTo>
                    <a:close/>
                  </a:path>
                </a:pathLst>
              </a:custGeom>
              <a:solidFill>
                <a:srgbClr val="2B4A9D"/>
              </a:solidFill>
            </p:spPr>
          </p:sp>
        </p:grpSp>
        <p:grpSp>
          <p:nvGrpSpPr>
            <p:cNvPr name="Group 27" id="27"/>
            <p:cNvGrpSpPr>
              <a:grpSpLocks noChangeAspect="true"/>
            </p:cNvGrpSpPr>
            <p:nvPr/>
          </p:nvGrpSpPr>
          <p:grpSpPr>
            <a:xfrm rot="0">
              <a:off x="633286" y="456683"/>
              <a:ext cx="4160512" cy="4160512"/>
              <a:chOff x="0" y="0"/>
              <a:chExt cx="6350000" cy="6350000"/>
            </a:xfrm>
          </p:grpSpPr>
          <p:sp>
            <p:nvSpPr>
              <p:cNvPr name="Freeform 28" id="28"/>
              <p:cNvSpPr/>
              <p:nvPr/>
            </p:nvSpPr>
            <p:spPr>
              <a:xfrm flipH="false" flipV="false">
                <a:off x="655320" y="655320"/>
                <a:ext cx="5039360" cy="5039360"/>
              </a:xfrm>
              <a:custGeom>
                <a:avLst/>
                <a:gdLst/>
                <a:ahLst/>
                <a:cxnLst/>
                <a:rect r="r" b="b" t="t" l="l"/>
                <a:pathLst>
                  <a:path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5"/>
                <a:stretch>
                  <a:fillRect l="-8681" r="0" t="-29051" b="-42776"/>
                </a:stretch>
              </a:blipFill>
            </p:spPr>
          </p:sp>
          <p:sp>
            <p:nvSpPr>
              <p:cNvPr name="Freeform 29" id="29"/>
              <p:cNvSpPr/>
              <p:nvPr/>
            </p:nvSpPr>
            <p:spPr>
              <a:xfrm flipH="false" flipV="false">
                <a:off x="0" y="0"/>
                <a:ext cx="6350000" cy="6350000"/>
              </a:xfrm>
              <a:custGeom>
                <a:avLst/>
                <a:gdLst/>
                <a:ahLst/>
                <a:cxnLst/>
                <a:rect r="r" b="b" t="t" l="l"/>
                <a:pathLst>
                  <a:path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FFFFF"/>
              </a:solidFill>
            </p:spPr>
          </p:sp>
        </p:grpSp>
      </p:grpSp>
      <p:sp>
        <p:nvSpPr>
          <p:cNvPr name="TextBox 30" id="30"/>
          <p:cNvSpPr txBox="true"/>
          <p:nvPr/>
        </p:nvSpPr>
        <p:spPr>
          <a:xfrm rot="0">
            <a:off x="1323978" y="7667816"/>
            <a:ext cx="1978447" cy="1228090"/>
          </a:xfrm>
          <a:prstGeom prst="rect">
            <a:avLst/>
          </a:prstGeom>
        </p:spPr>
        <p:txBody>
          <a:bodyPr anchor="t" rtlCol="false" tIns="0" lIns="0" bIns="0" rIns="0">
            <a:spAutoFit/>
          </a:bodyPr>
          <a:lstStyle/>
          <a:p>
            <a:pPr algn="ctr">
              <a:lnSpc>
                <a:spcPts val="4759"/>
              </a:lnSpc>
            </a:pPr>
            <a:r>
              <a:rPr lang="en-US" sz="3399">
                <a:solidFill>
                  <a:srgbClr val="FFFFFF"/>
                </a:solidFill>
                <a:latin typeface="Telegraf"/>
              </a:rPr>
              <a:t>Gautham </a:t>
            </a:r>
          </a:p>
          <a:p>
            <a:pPr algn="ctr">
              <a:lnSpc>
                <a:spcPts val="4759"/>
              </a:lnSpc>
            </a:pPr>
            <a:r>
              <a:rPr lang="en-US" sz="3399">
                <a:solidFill>
                  <a:srgbClr val="FFFFFF"/>
                </a:solidFill>
                <a:latin typeface="Telegraf"/>
              </a:rPr>
              <a:t>Shetty</a:t>
            </a:r>
          </a:p>
        </p:txBody>
      </p:sp>
      <p:sp>
        <p:nvSpPr>
          <p:cNvPr name="TextBox 31" id="31"/>
          <p:cNvSpPr txBox="true"/>
          <p:nvPr/>
        </p:nvSpPr>
        <p:spPr>
          <a:xfrm rot="0">
            <a:off x="6254915" y="7667816"/>
            <a:ext cx="1266379" cy="1228090"/>
          </a:xfrm>
          <a:prstGeom prst="rect">
            <a:avLst/>
          </a:prstGeom>
        </p:spPr>
        <p:txBody>
          <a:bodyPr anchor="t" rtlCol="false" tIns="0" lIns="0" bIns="0" rIns="0">
            <a:spAutoFit/>
          </a:bodyPr>
          <a:lstStyle/>
          <a:p>
            <a:pPr algn="ctr">
              <a:lnSpc>
                <a:spcPts val="4759"/>
              </a:lnSpc>
            </a:pPr>
            <a:r>
              <a:rPr lang="en-US" sz="3399">
                <a:solidFill>
                  <a:srgbClr val="FFFFFF"/>
                </a:solidFill>
                <a:latin typeface="Telegraf"/>
              </a:rPr>
              <a:t>Thanh</a:t>
            </a:r>
          </a:p>
          <a:p>
            <a:pPr algn="ctr">
              <a:lnSpc>
                <a:spcPts val="4759"/>
              </a:lnSpc>
            </a:pPr>
            <a:r>
              <a:rPr lang="en-US" sz="3399">
                <a:solidFill>
                  <a:srgbClr val="FFFFFF"/>
                </a:solidFill>
                <a:latin typeface="Telegraf"/>
              </a:rPr>
              <a:t>Do</a:t>
            </a:r>
          </a:p>
        </p:txBody>
      </p:sp>
      <p:sp>
        <p:nvSpPr>
          <p:cNvPr name="TextBox 32" id="32"/>
          <p:cNvSpPr txBox="true"/>
          <p:nvPr/>
        </p:nvSpPr>
        <p:spPr>
          <a:xfrm rot="0">
            <a:off x="10410774" y="7667816"/>
            <a:ext cx="1986632" cy="1228090"/>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Telegraf"/>
              </a:rPr>
              <a:t>Abhishek </a:t>
            </a:r>
          </a:p>
          <a:p>
            <a:pPr algn="ctr">
              <a:lnSpc>
                <a:spcPts val="4759"/>
              </a:lnSpc>
              <a:spcBef>
                <a:spcPct val="0"/>
              </a:spcBef>
            </a:pPr>
            <a:r>
              <a:rPr lang="en-US" sz="3399">
                <a:solidFill>
                  <a:srgbClr val="FFFFFF"/>
                </a:solidFill>
                <a:latin typeface="Telegraf"/>
              </a:rPr>
              <a:t>Arya</a:t>
            </a:r>
          </a:p>
        </p:txBody>
      </p:sp>
      <p:sp>
        <p:nvSpPr>
          <p:cNvPr name="TextBox 33" id="33"/>
          <p:cNvSpPr txBox="true"/>
          <p:nvPr/>
        </p:nvSpPr>
        <p:spPr>
          <a:xfrm rot="0">
            <a:off x="14760766" y="7667816"/>
            <a:ext cx="2360488" cy="1228090"/>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Telegraf"/>
              </a:rPr>
              <a:t>Sai Priya </a:t>
            </a:r>
          </a:p>
          <a:p>
            <a:pPr algn="ctr">
              <a:lnSpc>
                <a:spcPts val="4759"/>
              </a:lnSpc>
              <a:spcBef>
                <a:spcPct val="0"/>
              </a:spcBef>
            </a:pPr>
            <a:r>
              <a:rPr lang="en-US" sz="3399">
                <a:solidFill>
                  <a:srgbClr val="FFFFFF"/>
                </a:solidFill>
                <a:latin typeface="Telegraf"/>
              </a:rPr>
              <a:t>Moravaneni</a:t>
            </a:r>
          </a:p>
        </p:txBody>
      </p:sp>
      <p:sp>
        <p:nvSpPr>
          <p:cNvPr name="TextBox 34" id="34"/>
          <p:cNvSpPr txBox="true"/>
          <p:nvPr/>
        </p:nvSpPr>
        <p:spPr>
          <a:xfrm rot="0">
            <a:off x="5594908" y="1145654"/>
            <a:ext cx="7829996" cy="984260"/>
          </a:xfrm>
          <a:prstGeom prst="rect">
            <a:avLst/>
          </a:prstGeom>
        </p:spPr>
        <p:txBody>
          <a:bodyPr anchor="t" rtlCol="false" tIns="0" lIns="0" bIns="0" rIns="0">
            <a:spAutoFit/>
          </a:bodyPr>
          <a:lstStyle/>
          <a:p>
            <a:pPr algn="ctr">
              <a:lnSpc>
                <a:spcPts val="7699"/>
              </a:lnSpc>
              <a:spcBef>
                <a:spcPct val="0"/>
              </a:spcBef>
            </a:pPr>
            <a:r>
              <a:rPr lang="en-US" sz="5499">
                <a:solidFill>
                  <a:srgbClr val="FFFFFF"/>
                </a:solidFill>
                <a:latin typeface="Poppins ExtraBold"/>
              </a:rPr>
              <a:t>Meet our Ninjas Team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6350625"/>
            <a:chOff x="0" y="0"/>
            <a:chExt cx="6671512" cy="2316725"/>
          </a:xfrm>
        </p:grpSpPr>
        <p:sp>
          <p:nvSpPr>
            <p:cNvPr name="Freeform 3" id="3"/>
            <p:cNvSpPr/>
            <p:nvPr/>
          </p:nvSpPr>
          <p:spPr>
            <a:xfrm flipH="false" flipV="false">
              <a:off x="0" y="0"/>
              <a:ext cx="6671512" cy="2316725"/>
            </a:xfrm>
            <a:custGeom>
              <a:avLst/>
              <a:gdLst/>
              <a:ahLst/>
              <a:cxnLst/>
              <a:rect r="r" b="b" t="t" l="l"/>
              <a:pathLst>
                <a:path h="2316725" w="6671512">
                  <a:moveTo>
                    <a:pt x="0" y="0"/>
                  </a:moveTo>
                  <a:lnTo>
                    <a:pt x="6671512" y="0"/>
                  </a:lnTo>
                  <a:lnTo>
                    <a:pt x="6671512" y="2316725"/>
                  </a:lnTo>
                  <a:lnTo>
                    <a:pt x="0" y="2316725"/>
                  </a:lnTo>
                  <a:close/>
                </a:path>
              </a:pathLst>
            </a:custGeom>
            <a:solidFill>
              <a:srgbClr val="000000"/>
            </a:solidFill>
          </p:spPr>
        </p:sp>
      </p:grpSp>
      <p:grpSp>
        <p:nvGrpSpPr>
          <p:cNvPr name="Group 4" id="4"/>
          <p:cNvGrpSpPr/>
          <p:nvPr/>
        </p:nvGrpSpPr>
        <p:grpSpPr>
          <a:xfrm rot="0">
            <a:off x="5510755" y="471606"/>
            <a:ext cx="12308361" cy="5407413"/>
            <a:chOff x="0" y="0"/>
            <a:chExt cx="16411148" cy="7209884"/>
          </a:xfrm>
        </p:grpSpPr>
        <p:pic>
          <p:nvPicPr>
            <p:cNvPr name="Picture 5" id="5"/>
            <p:cNvPicPr>
              <a:picLocks noChangeAspect="true"/>
            </p:cNvPicPr>
            <p:nvPr/>
          </p:nvPicPr>
          <p:blipFill>
            <a:blip r:embed="rId2"/>
            <a:srcRect l="0" t="17029" r="0" b="17029"/>
            <a:stretch>
              <a:fillRect/>
            </a:stretch>
          </p:blipFill>
          <p:spPr>
            <a:xfrm flipH="false" flipV="false">
              <a:off x="0" y="0"/>
              <a:ext cx="16411148" cy="7209884"/>
            </a:xfrm>
            <a:prstGeom prst="rect">
              <a:avLst/>
            </a:prstGeom>
          </p:spPr>
        </p:pic>
      </p:grpSp>
      <p:sp>
        <p:nvSpPr>
          <p:cNvPr name="AutoShape 6" id="6"/>
          <p:cNvSpPr/>
          <p:nvPr/>
        </p:nvSpPr>
        <p:spPr>
          <a:xfrm flipV="true">
            <a:off x="9177338" y="7049273"/>
            <a:ext cx="0" cy="2209027"/>
          </a:xfrm>
          <a:prstGeom prst="line">
            <a:avLst/>
          </a:prstGeom>
          <a:ln cap="flat" w="9525">
            <a:solidFill>
              <a:srgbClr val="2B4A9D"/>
            </a:solidFill>
            <a:prstDash val="solid"/>
            <a:headEnd type="none" len="sm" w="sm"/>
            <a:tailEnd type="none" len="sm" w="sm"/>
          </a:ln>
        </p:spPr>
      </p:sp>
      <p:sp>
        <p:nvSpPr>
          <p:cNvPr name="AutoShape 7" id="7"/>
          <p:cNvSpPr/>
          <p:nvPr/>
        </p:nvSpPr>
        <p:spPr>
          <a:xfrm flipV="true">
            <a:off x="9158288" y="7849884"/>
            <a:ext cx="0" cy="832326"/>
          </a:xfrm>
          <a:prstGeom prst="line">
            <a:avLst/>
          </a:prstGeom>
          <a:ln cap="flat" w="28575">
            <a:solidFill>
              <a:srgbClr val="2B4A9D"/>
            </a:solidFill>
            <a:prstDash val="solid"/>
            <a:headEnd type="none" len="sm" w="sm"/>
            <a:tailEnd type="none" len="sm" w="sm"/>
          </a:ln>
        </p:spPr>
      </p:sp>
      <p:sp>
        <p:nvSpPr>
          <p:cNvPr name="TextBox 8" id="8"/>
          <p:cNvSpPr txBox="true"/>
          <p:nvPr/>
        </p:nvSpPr>
        <p:spPr>
          <a:xfrm rot="0">
            <a:off x="496838" y="6906161"/>
            <a:ext cx="4926638" cy="523875"/>
          </a:xfrm>
          <a:prstGeom prst="rect">
            <a:avLst/>
          </a:prstGeom>
        </p:spPr>
        <p:txBody>
          <a:bodyPr anchor="t" rtlCol="false" tIns="0" lIns="0" bIns="0" rIns="0">
            <a:spAutoFit/>
          </a:bodyPr>
          <a:lstStyle/>
          <a:p>
            <a:pPr marL="647703" indent="-323852" lvl="1">
              <a:lnSpc>
                <a:spcPts val="4200"/>
              </a:lnSpc>
              <a:buFont typeface="Arial"/>
              <a:buChar char="•"/>
            </a:pPr>
            <a:r>
              <a:rPr lang="en-US" sz="3000" spc="300">
                <a:solidFill>
                  <a:srgbClr val="2B4A9D"/>
                </a:solidFill>
                <a:latin typeface="Montserrat Classic Bold"/>
              </a:rPr>
              <a:t>DATA SOURCE</a:t>
            </a:r>
          </a:p>
        </p:txBody>
      </p:sp>
      <p:sp>
        <p:nvSpPr>
          <p:cNvPr name="TextBox 9" id="9"/>
          <p:cNvSpPr txBox="true"/>
          <p:nvPr/>
        </p:nvSpPr>
        <p:spPr>
          <a:xfrm rot="0">
            <a:off x="-1066582" y="2818086"/>
            <a:ext cx="8053478" cy="1266825"/>
          </a:xfrm>
          <a:prstGeom prst="rect">
            <a:avLst/>
          </a:prstGeom>
        </p:spPr>
        <p:txBody>
          <a:bodyPr anchor="t" rtlCol="false" tIns="0" lIns="0" bIns="0" rIns="0">
            <a:spAutoFit/>
          </a:bodyPr>
          <a:lstStyle/>
          <a:p>
            <a:pPr algn="ctr">
              <a:lnSpc>
                <a:spcPts val="4725"/>
              </a:lnSpc>
            </a:pPr>
            <a:r>
              <a:rPr lang="en-US" sz="4500" spc="225">
                <a:solidFill>
                  <a:srgbClr val="FFFFFF"/>
                </a:solidFill>
                <a:latin typeface="Poppins ExtraBold Bold"/>
              </a:rPr>
              <a:t>UNDERSTANDING</a:t>
            </a:r>
          </a:p>
          <a:p>
            <a:pPr algn="ctr">
              <a:lnSpc>
                <a:spcPts val="4725"/>
              </a:lnSpc>
            </a:pPr>
            <a:r>
              <a:rPr lang="en-US" sz="4500" spc="225">
                <a:solidFill>
                  <a:srgbClr val="FFFFFF"/>
                </a:solidFill>
                <a:latin typeface="Poppins ExtraBold Bold"/>
              </a:rPr>
              <a:t>THE DATA SET</a:t>
            </a:r>
          </a:p>
        </p:txBody>
      </p:sp>
      <p:sp>
        <p:nvSpPr>
          <p:cNvPr name="TextBox 10" id="10"/>
          <p:cNvSpPr txBox="true"/>
          <p:nvPr/>
        </p:nvSpPr>
        <p:spPr>
          <a:xfrm rot="0">
            <a:off x="832428" y="7972550"/>
            <a:ext cx="9182094" cy="1046783"/>
          </a:xfrm>
          <a:prstGeom prst="rect">
            <a:avLst/>
          </a:prstGeom>
        </p:spPr>
        <p:txBody>
          <a:bodyPr anchor="t" rtlCol="false" tIns="0" lIns="0" bIns="0" rIns="0">
            <a:spAutoFit/>
          </a:bodyPr>
          <a:lstStyle/>
          <a:p>
            <a:pPr>
              <a:lnSpc>
                <a:spcPts val="4253"/>
              </a:lnSpc>
            </a:pPr>
            <a:r>
              <a:rPr lang="en-US" sz="3038">
                <a:solidFill>
                  <a:srgbClr val="11171D"/>
                </a:solidFill>
                <a:latin typeface="Montserrat"/>
              </a:rPr>
              <a:t>Kaggle.com</a:t>
            </a:r>
          </a:p>
          <a:p>
            <a:pPr>
              <a:lnSpc>
                <a:spcPts val="4253"/>
              </a:lnSpc>
            </a:pPr>
          </a:p>
        </p:txBody>
      </p:sp>
      <p:sp>
        <p:nvSpPr>
          <p:cNvPr name="TextBox 11" id="11"/>
          <p:cNvSpPr txBox="true"/>
          <p:nvPr/>
        </p:nvSpPr>
        <p:spPr>
          <a:xfrm rot="0">
            <a:off x="10357552" y="6906161"/>
            <a:ext cx="4926638" cy="523875"/>
          </a:xfrm>
          <a:prstGeom prst="rect">
            <a:avLst/>
          </a:prstGeom>
        </p:spPr>
        <p:txBody>
          <a:bodyPr anchor="t" rtlCol="false" tIns="0" lIns="0" bIns="0" rIns="0">
            <a:spAutoFit/>
          </a:bodyPr>
          <a:lstStyle/>
          <a:p>
            <a:pPr marL="647703" indent="-323852" lvl="1">
              <a:lnSpc>
                <a:spcPts val="4200"/>
              </a:lnSpc>
              <a:buFont typeface="Arial"/>
              <a:buChar char="•"/>
            </a:pPr>
            <a:r>
              <a:rPr lang="en-US" sz="3000" spc="300">
                <a:solidFill>
                  <a:srgbClr val="2B4A9D"/>
                </a:solidFill>
                <a:latin typeface="Montserrat Classic Bold"/>
              </a:rPr>
              <a:t>FEATURES</a:t>
            </a:r>
          </a:p>
        </p:txBody>
      </p:sp>
      <p:sp>
        <p:nvSpPr>
          <p:cNvPr name="TextBox 12" id="12"/>
          <p:cNvSpPr txBox="true"/>
          <p:nvPr/>
        </p:nvSpPr>
        <p:spPr>
          <a:xfrm rot="0">
            <a:off x="10357552" y="7972550"/>
            <a:ext cx="7461563" cy="1046734"/>
          </a:xfrm>
          <a:prstGeom prst="rect">
            <a:avLst/>
          </a:prstGeom>
        </p:spPr>
        <p:txBody>
          <a:bodyPr anchor="t" rtlCol="false" tIns="0" lIns="0" bIns="0" rIns="0">
            <a:spAutoFit/>
          </a:bodyPr>
          <a:lstStyle/>
          <a:p>
            <a:pPr>
              <a:lnSpc>
                <a:spcPts val="4256"/>
              </a:lnSpc>
              <a:spcBef>
                <a:spcPct val="0"/>
              </a:spcBef>
            </a:pPr>
            <a:r>
              <a:rPr lang="en-US" sz="3040">
                <a:solidFill>
                  <a:srgbClr val="11171D"/>
                </a:solidFill>
                <a:latin typeface="Montserrat"/>
              </a:rPr>
              <a:t>The dataset has  9578 records and  14 attributes.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3" id="3"/>
          <p:cNvPicPr>
            <a:picLocks noChangeAspect="true"/>
          </p:cNvPicPr>
          <p:nvPr/>
        </p:nvPicPr>
        <p:blipFill>
          <a:blip r:embed="rId4"/>
          <a:srcRect l="35004" t="42358" r="11635" b="22290"/>
          <a:stretch>
            <a:fillRect/>
          </a:stretch>
        </p:blipFill>
        <p:spPr>
          <a:xfrm flipH="false" flipV="false" rot="0">
            <a:off x="8417669" y="5752502"/>
            <a:ext cx="8841631" cy="3660988"/>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true" rot="-5400000">
            <a:off x="16884502" y="8883502"/>
            <a:ext cx="1403498" cy="1403498"/>
          </a:xfrm>
          <a:prstGeom prst="rect">
            <a:avLst/>
          </a:prstGeom>
        </p:spPr>
      </p:pic>
      <p:pic>
        <p:nvPicPr>
          <p:cNvPr name="Picture 5" id="5"/>
          <p:cNvPicPr>
            <a:picLocks noChangeAspect="true"/>
          </p:cNvPicPr>
          <p:nvPr/>
        </p:nvPicPr>
        <p:blipFill>
          <a:blip r:embed="rId5"/>
          <a:srcRect l="30024" t="34143" r="10207" b="29823"/>
          <a:stretch>
            <a:fillRect/>
          </a:stretch>
        </p:blipFill>
        <p:spPr>
          <a:xfrm flipH="false" flipV="false" rot="0">
            <a:off x="8511439" y="2184260"/>
            <a:ext cx="8654091" cy="3260839"/>
          </a:xfrm>
          <a:prstGeom prst="rect">
            <a:avLst/>
          </a:prstGeom>
        </p:spPr>
      </p:pic>
      <p:sp>
        <p:nvSpPr>
          <p:cNvPr name="TextBox 6" id="6"/>
          <p:cNvSpPr txBox="true"/>
          <p:nvPr/>
        </p:nvSpPr>
        <p:spPr>
          <a:xfrm rot="0">
            <a:off x="1703443" y="923925"/>
            <a:ext cx="12387852" cy="952931"/>
          </a:xfrm>
          <a:prstGeom prst="rect">
            <a:avLst/>
          </a:prstGeom>
        </p:spPr>
        <p:txBody>
          <a:bodyPr anchor="t" rtlCol="false" tIns="0" lIns="0" bIns="0" rIns="0">
            <a:spAutoFit/>
          </a:bodyPr>
          <a:lstStyle/>
          <a:p>
            <a:pPr algn="ctr">
              <a:lnSpc>
                <a:spcPts val="7867"/>
              </a:lnSpc>
              <a:spcBef>
                <a:spcPct val="0"/>
              </a:spcBef>
            </a:pPr>
            <a:r>
              <a:rPr lang="en-US" sz="5619" spc="275">
                <a:solidFill>
                  <a:srgbClr val="2B4A9D"/>
                </a:solidFill>
                <a:latin typeface="Montserrat Extra-Bold"/>
              </a:rPr>
              <a:t>DATA EXPLORATION (EDA)</a:t>
            </a:r>
          </a:p>
        </p:txBody>
      </p:sp>
      <p:sp>
        <p:nvSpPr>
          <p:cNvPr name="TextBox 7" id="7"/>
          <p:cNvSpPr txBox="true"/>
          <p:nvPr/>
        </p:nvSpPr>
        <p:spPr>
          <a:xfrm rot="0">
            <a:off x="619359" y="2974162"/>
            <a:ext cx="6196809" cy="2067819"/>
          </a:xfrm>
          <a:prstGeom prst="rect">
            <a:avLst/>
          </a:prstGeom>
        </p:spPr>
        <p:txBody>
          <a:bodyPr anchor="t" rtlCol="false" tIns="0" lIns="0" bIns="0" rIns="0">
            <a:spAutoFit/>
          </a:bodyPr>
          <a:lstStyle/>
          <a:p>
            <a:pPr marL="452814" indent="-226407" lvl="1">
              <a:lnSpc>
                <a:spcPts val="3334"/>
              </a:lnSpc>
              <a:buFont typeface="Arial"/>
              <a:buChar char="•"/>
            </a:pPr>
            <a:r>
              <a:rPr lang="en-US" sz="2097">
                <a:solidFill>
                  <a:srgbClr val="11171D"/>
                </a:solidFill>
                <a:latin typeface="Montserrat"/>
              </a:rPr>
              <a:t>As we can observe, this dataset has  </a:t>
            </a:r>
            <a:r>
              <a:rPr lang="en-US" sz="2097">
                <a:solidFill>
                  <a:srgbClr val="11171D"/>
                </a:solidFill>
                <a:latin typeface="Montserrat Bold"/>
              </a:rPr>
              <a:t>9578</a:t>
            </a:r>
            <a:r>
              <a:rPr lang="en-US" sz="2097">
                <a:solidFill>
                  <a:srgbClr val="11171D"/>
                </a:solidFill>
                <a:latin typeface="Montserrat"/>
              </a:rPr>
              <a:t> observations/records and </a:t>
            </a:r>
            <a:r>
              <a:rPr lang="en-US" sz="2097">
                <a:solidFill>
                  <a:srgbClr val="11171D"/>
                </a:solidFill>
                <a:latin typeface="Montserrat Bold"/>
              </a:rPr>
              <a:t>14</a:t>
            </a:r>
            <a:r>
              <a:rPr lang="en-US" sz="2097">
                <a:solidFill>
                  <a:srgbClr val="11171D"/>
                </a:solidFill>
                <a:latin typeface="Montserrat"/>
              </a:rPr>
              <a:t> attributes/columns. </a:t>
            </a:r>
          </a:p>
          <a:p>
            <a:pPr marL="452814" indent="-226407" lvl="1">
              <a:lnSpc>
                <a:spcPts val="3334"/>
              </a:lnSpc>
              <a:buFont typeface="Arial"/>
              <a:buChar char="•"/>
            </a:pPr>
            <a:r>
              <a:rPr lang="en-US" sz="2097">
                <a:solidFill>
                  <a:srgbClr val="11171D"/>
                </a:solidFill>
                <a:latin typeface="Montserrat"/>
              </a:rPr>
              <a:t>The attributes consist of 7 variables in int, 6 variables in num, 1 variable in char.</a:t>
            </a:r>
          </a:p>
        </p:txBody>
      </p:sp>
      <p:sp>
        <p:nvSpPr>
          <p:cNvPr name="TextBox 8" id="8"/>
          <p:cNvSpPr txBox="true"/>
          <p:nvPr/>
        </p:nvSpPr>
        <p:spPr>
          <a:xfrm rot="0">
            <a:off x="619359" y="5368898"/>
            <a:ext cx="6810952" cy="2486787"/>
          </a:xfrm>
          <a:prstGeom prst="rect">
            <a:avLst/>
          </a:prstGeom>
        </p:spPr>
        <p:txBody>
          <a:bodyPr anchor="t" rtlCol="false" tIns="0" lIns="0" bIns="0" rIns="0">
            <a:spAutoFit/>
          </a:bodyPr>
          <a:lstStyle/>
          <a:p>
            <a:pPr marL="453390" indent="-226695" lvl="1">
              <a:lnSpc>
                <a:spcPts val="3339"/>
              </a:lnSpc>
              <a:buFont typeface="Arial"/>
              <a:buChar char="•"/>
            </a:pPr>
            <a:r>
              <a:rPr lang="en-US" sz="2100">
                <a:solidFill>
                  <a:srgbClr val="11171D"/>
                </a:solidFill>
                <a:latin typeface="Montserrat"/>
              </a:rPr>
              <a:t>As we can observe, </a:t>
            </a:r>
            <a:r>
              <a:rPr lang="en-US" sz="2100">
                <a:solidFill>
                  <a:srgbClr val="11171D"/>
                </a:solidFill>
                <a:latin typeface="Montserrat Bold"/>
              </a:rPr>
              <a:t>“purpose” </a:t>
            </a:r>
            <a:r>
              <a:rPr lang="en-US" sz="2100">
                <a:solidFill>
                  <a:srgbClr val="11171D"/>
                </a:solidFill>
                <a:latin typeface="Montserrat"/>
              </a:rPr>
              <a:t>variable is a categorical variable and hence </a:t>
            </a:r>
            <a:r>
              <a:rPr lang="en-US" sz="2100">
                <a:solidFill>
                  <a:srgbClr val="11171D"/>
                </a:solidFill>
                <a:latin typeface="Montserrat"/>
              </a:rPr>
              <a:t>we are not getting the summary, to get some idea about this variable’s summary, we can convert it to factor class.</a:t>
            </a:r>
          </a:p>
          <a:p>
            <a:pPr>
              <a:lnSpc>
                <a:spcPts val="3339"/>
              </a:lnSpc>
            </a:pPr>
          </a:p>
        </p:txBody>
      </p:sp>
      <p:sp>
        <p:nvSpPr>
          <p:cNvPr name="TextBox 9" id="9"/>
          <p:cNvSpPr txBox="true"/>
          <p:nvPr/>
        </p:nvSpPr>
        <p:spPr>
          <a:xfrm rot="0">
            <a:off x="139483" y="2182621"/>
            <a:ext cx="6222038" cy="466725"/>
          </a:xfrm>
          <a:prstGeom prst="rect">
            <a:avLst/>
          </a:prstGeom>
        </p:spPr>
        <p:txBody>
          <a:bodyPr anchor="t" rtlCol="false" tIns="0" lIns="0" bIns="0" rIns="0">
            <a:spAutoFit/>
          </a:bodyPr>
          <a:lstStyle/>
          <a:p>
            <a:pPr algn="ctr">
              <a:lnSpc>
                <a:spcPts val="3974"/>
              </a:lnSpc>
              <a:spcBef>
                <a:spcPct val="0"/>
              </a:spcBef>
            </a:pPr>
            <a:r>
              <a:rPr lang="en-US" sz="2499">
                <a:solidFill>
                  <a:srgbClr val="680F1F"/>
                </a:solidFill>
                <a:latin typeface="Montserrat Classic Bold"/>
              </a:rPr>
              <a:t>(1) Data Introduction and Description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429134" y="-412832"/>
            <a:ext cx="19051181" cy="2112103"/>
          </a:xfrm>
          <a:prstGeom prst="rect">
            <a:avLst/>
          </a:prstGeom>
          <a:solidFill>
            <a:srgbClr val="2B4A9D"/>
          </a:solidFill>
        </p:spPr>
      </p:sp>
      <p:sp>
        <p:nvSpPr>
          <p:cNvPr name="AutoShape 3" id="3"/>
          <p:cNvSpPr/>
          <p:nvPr/>
        </p:nvSpPr>
        <p:spPr>
          <a:xfrm rot="0">
            <a:off x="-383472" y="8799872"/>
            <a:ext cx="19054944" cy="1489020"/>
          </a:xfrm>
          <a:prstGeom prst="rect">
            <a:avLst/>
          </a:prstGeom>
          <a:solidFill>
            <a:srgbClr val="F8F8F8"/>
          </a:solidFill>
        </p:spPr>
      </p:sp>
      <p:sp>
        <p:nvSpPr>
          <p:cNvPr name="AutoShape 4" id="4"/>
          <p:cNvSpPr/>
          <p:nvPr/>
        </p:nvSpPr>
        <p:spPr>
          <a:xfrm rot="0">
            <a:off x="-383472" y="5859369"/>
            <a:ext cx="19054944" cy="1489020"/>
          </a:xfrm>
          <a:prstGeom prst="rect">
            <a:avLst/>
          </a:prstGeom>
          <a:solidFill>
            <a:srgbClr val="F8F8F8"/>
          </a:solidFill>
        </p:spPr>
      </p:sp>
      <p:sp>
        <p:nvSpPr>
          <p:cNvPr name="AutoShape 5" id="5"/>
          <p:cNvSpPr/>
          <p:nvPr/>
        </p:nvSpPr>
        <p:spPr>
          <a:xfrm rot="0">
            <a:off x="0" y="2852191"/>
            <a:ext cx="19054944" cy="1489020"/>
          </a:xfrm>
          <a:prstGeom prst="rect">
            <a:avLst/>
          </a:prstGeom>
          <a:solidFill>
            <a:srgbClr val="F8F8F8"/>
          </a:solidFill>
        </p:spPr>
      </p:sp>
      <p:sp>
        <p:nvSpPr>
          <p:cNvPr name="AutoShape 6" id="6"/>
          <p:cNvSpPr/>
          <p:nvPr/>
        </p:nvSpPr>
        <p:spPr>
          <a:xfrm rot="0">
            <a:off x="-381590" y="2842666"/>
            <a:ext cx="19051181" cy="0"/>
          </a:xfrm>
          <a:prstGeom prst="line">
            <a:avLst/>
          </a:prstGeom>
          <a:ln cap="rnd" w="19050">
            <a:solidFill>
              <a:srgbClr val="FF862F"/>
            </a:solidFill>
            <a:prstDash val="solid"/>
            <a:headEnd type="none" len="sm" w="sm"/>
            <a:tailEnd type="none" len="sm" w="sm"/>
          </a:ln>
        </p:spPr>
      </p:sp>
      <p:sp>
        <p:nvSpPr>
          <p:cNvPr name="TextBox 7" id="7"/>
          <p:cNvSpPr txBox="true"/>
          <p:nvPr/>
        </p:nvSpPr>
        <p:spPr>
          <a:xfrm rot="0">
            <a:off x="917450"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Variables</a:t>
            </a:r>
          </a:p>
        </p:txBody>
      </p:sp>
      <p:sp>
        <p:nvSpPr>
          <p:cNvPr name="TextBox 8" id="8"/>
          <p:cNvSpPr txBox="true"/>
          <p:nvPr/>
        </p:nvSpPr>
        <p:spPr>
          <a:xfrm rot="0">
            <a:off x="3276583" y="483657"/>
            <a:ext cx="13155757" cy="836027"/>
          </a:xfrm>
          <a:prstGeom prst="rect">
            <a:avLst/>
          </a:prstGeom>
        </p:spPr>
        <p:txBody>
          <a:bodyPr anchor="t" rtlCol="false" tIns="0" lIns="0" bIns="0" rIns="0">
            <a:spAutoFit/>
          </a:bodyPr>
          <a:lstStyle/>
          <a:p>
            <a:pPr>
              <a:lnSpc>
                <a:spcPts val="6506"/>
              </a:lnSpc>
            </a:pPr>
            <a:r>
              <a:rPr lang="en-US" sz="5657" spc="277">
                <a:solidFill>
                  <a:srgbClr val="FFFFFF"/>
                </a:solidFill>
                <a:latin typeface="Montserrat Extra-Bold"/>
              </a:rPr>
              <a:t>DATA EXPLORATION (EDA)</a:t>
            </a:r>
          </a:p>
        </p:txBody>
      </p:sp>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42816"/>
            <a:ext cx="1238718" cy="1238718"/>
          </a:xfrm>
          <a:prstGeom prst="rect">
            <a:avLst/>
          </a:prstGeom>
        </p:spPr>
      </p:pic>
      <p:sp>
        <p:nvSpPr>
          <p:cNvPr name="TextBox 10" id="10"/>
          <p:cNvSpPr txBox="true"/>
          <p:nvPr/>
        </p:nvSpPr>
        <p:spPr>
          <a:xfrm rot="0">
            <a:off x="3724276" y="2374995"/>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Definition</a:t>
            </a:r>
          </a:p>
        </p:txBody>
      </p:sp>
      <p:sp>
        <p:nvSpPr>
          <p:cNvPr name="TextBox 11" id="11"/>
          <p:cNvSpPr txBox="true"/>
          <p:nvPr/>
        </p:nvSpPr>
        <p:spPr>
          <a:xfrm rot="0">
            <a:off x="8511431"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Mean</a:t>
            </a:r>
          </a:p>
        </p:txBody>
      </p:sp>
      <p:sp>
        <p:nvSpPr>
          <p:cNvPr name="TextBox 12" id="12"/>
          <p:cNvSpPr txBox="true"/>
          <p:nvPr/>
        </p:nvSpPr>
        <p:spPr>
          <a:xfrm rot="0">
            <a:off x="11076362"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Std. Dev</a:t>
            </a:r>
          </a:p>
        </p:txBody>
      </p:sp>
      <p:sp>
        <p:nvSpPr>
          <p:cNvPr name="TextBox 13" id="13"/>
          <p:cNvSpPr txBox="true"/>
          <p:nvPr/>
        </p:nvSpPr>
        <p:spPr>
          <a:xfrm rot="0">
            <a:off x="13834505"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Min</a:t>
            </a:r>
          </a:p>
        </p:txBody>
      </p:sp>
      <p:sp>
        <p:nvSpPr>
          <p:cNvPr name="TextBox 14" id="14"/>
          <p:cNvSpPr txBox="true"/>
          <p:nvPr/>
        </p:nvSpPr>
        <p:spPr>
          <a:xfrm rot="0">
            <a:off x="16778304"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Max</a:t>
            </a:r>
          </a:p>
        </p:txBody>
      </p:sp>
      <p:sp>
        <p:nvSpPr>
          <p:cNvPr name="TextBox 15" id="15"/>
          <p:cNvSpPr txBox="true"/>
          <p:nvPr/>
        </p:nvSpPr>
        <p:spPr>
          <a:xfrm rot="0">
            <a:off x="687460" y="4868515"/>
            <a:ext cx="1453828"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credit.policy</a:t>
            </a:r>
          </a:p>
        </p:txBody>
      </p:sp>
      <p:sp>
        <p:nvSpPr>
          <p:cNvPr name="TextBox 16" id="16"/>
          <p:cNvSpPr txBox="true"/>
          <p:nvPr/>
        </p:nvSpPr>
        <p:spPr>
          <a:xfrm rot="0">
            <a:off x="2761193" y="4747455"/>
            <a:ext cx="4281337" cy="101219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If the customer meets the credit underwriting criteria of LendingClub.com, and 0 otherwise. This is based on an evaluation done by the lending entity as per lending protocols</a:t>
            </a:r>
          </a:p>
        </p:txBody>
      </p:sp>
      <p:sp>
        <p:nvSpPr>
          <p:cNvPr name="TextBox 17" id="17"/>
          <p:cNvSpPr txBox="true"/>
          <p:nvPr/>
        </p:nvSpPr>
        <p:spPr>
          <a:xfrm rot="0">
            <a:off x="2761193" y="6302127"/>
            <a:ext cx="4194970" cy="76454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a:t>
            </a:r>
            <a:r>
              <a:rPr lang="en-US" sz="1400">
                <a:solidFill>
                  <a:srgbClr val="000000"/>
                </a:solidFill>
                <a:latin typeface="Telegraf"/>
              </a:rPr>
              <a:t>he purpose of loan (can be ‘credit_card’, ‘educational’,'major_purchase’,’small_business’,’debt_consolidation’,’all_other’, ’home improvement’)</a:t>
            </a:r>
          </a:p>
        </p:txBody>
      </p:sp>
      <p:sp>
        <p:nvSpPr>
          <p:cNvPr name="TextBox 18" id="18"/>
          <p:cNvSpPr txBox="true"/>
          <p:nvPr/>
        </p:nvSpPr>
        <p:spPr>
          <a:xfrm rot="0">
            <a:off x="2761193" y="7691289"/>
            <a:ext cx="4281337" cy="101219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interest rate of the loan, as a proportion (a rate of 11% would be stored as 0.11). Borrowers judged by LendingClub.com to be riskier are assigned higher interest rates.</a:t>
            </a:r>
          </a:p>
        </p:txBody>
      </p:sp>
      <p:sp>
        <p:nvSpPr>
          <p:cNvPr name="TextBox 19" id="19"/>
          <p:cNvSpPr txBox="true"/>
          <p:nvPr/>
        </p:nvSpPr>
        <p:spPr>
          <a:xfrm rot="0">
            <a:off x="2761193" y="9336419"/>
            <a:ext cx="4281337" cy="51689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monthly installments ($) owed by the borrower if the loan is funded.</a:t>
            </a:r>
          </a:p>
        </p:txBody>
      </p:sp>
      <p:sp>
        <p:nvSpPr>
          <p:cNvPr name="TextBox 20" id="20"/>
          <p:cNvSpPr txBox="true"/>
          <p:nvPr/>
        </p:nvSpPr>
        <p:spPr>
          <a:xfrm rot="0">
            <a:off x="849356" y="6470656"/>
            <a:ext cx="989965"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purpose</a:t>
            </a:r>
          </a:p>
        </p:txBody>
      </p:sp>
      <p:sp>
        <p:nvSpPr>
          <p:cNvPr name="TextBox 21" id="21"/>
          <p:cNvSpPr txBox="true"/>
          <p:nvPr/>
        </p:nvSpPr>
        <p:spPr>
          <a:xfrm rot="0">
            <a:off x="933602" y="7811304"/>
            <a:ext cx="825341"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int.rate</a:t>
            </a:r>
          </a:p>
        </p:txBody>
      </p:sp>
      <p:sp>
        <p:nvSpPr>
          <p:cNvPr name="TextBox 22" id="22"/>
          <p:cNvSpPr txBox="true"/>
          <p:nvPr/>
        </p:nvSpPr>
        <p:spPr>
          <a:xfrm rot="0">
            <a:off x="687460" y="9317369"/>
            <a:ext cx="1317625"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installment</a:t>
            </a:r>
          </a:p>
        </p:txBody>
      </p:sp>
      <p:sp>
        <p:nvSpPr>
          <p:cNvPr name="TextBox 23" id="23"/>
          <p:cNvSpPr txBox="true"/>
          <p:nvPr/>
        </p:nvSpPr>
        <p:spPr>
          <a:xfrm rot="0">
            <a:off x="597047" y="3510976"/>
            <a:ext cx="1606391"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Bold"/>
              </a:rPr>
              <a:t>not.fully.paid</a:t>
            </a:r>
          </a:p>
        </p:txBody>
      </p:sp>
      <p:sp>
        <p:nvSpPr>
          <p:cNvPr name="TextBox 24" id="24"/>
          <p:cNvSpPr txBox="true"/>
          <p:nvPr/>
        </p:nvSpPr>
        <p:spPr>
          <a:xfrm rot="0">
            <a:off x="2718009" y="3142175"/>
            <a:ext cx="4558945" cy="1038624"/>
          </a:xfrm>
          <a:prstGeom prst="rect">
            <a:avLst/>
          </a:prstGeom>
        </p:spPr>
        <p:txBody>
          <a:bodyPr anchor="t" rtlCol="false" tIns="0" lIns="0" bIns="0" rIns="0">
            <a:spAutoFit/>
          </a:bodyPr>
          <a:lstStyle/>
          <a:p>
            <a:pPr>
              <a:lnSpc>
                <a:spcPts val="2078"/>
              </a:lnSpc>
              <a:spcBef>
                <a:spcPct val="0"/>
              </a:spcBef>
            </a:pPr>
            <a:r>
              <a:rPr lang="en-US" sz="1484">
                <a:solidFill>
                  <a:srgbClr val="000000"/>
                </a:solidFill>
                <a:latin typeface="Telegraf"/>
              </a:rPr>
              <a:t>This is the dependent variable which indicates if the loan was paid back to the lender by the borrower in full or not (borrower can either be marked as default or the borrower was unlikely to pay it back)</a:t>
            </a:r>
          </a:p>
        </p:txBody>
      </p:sp>
      <p:sp>
        <p:nvSpPr>
          <p:cNvPr name="TextBox 25" id="25"/>
          <p:cNvSpPr txBox="true"/>
          <p:nvPr/>
        </p:nvSpPr>
        <p:spPr>
          <a:xfrm rot="0">
            <a:off x="8386233" y="4963130"/>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0.805</a:t>
            </a:r>
          </a:p>
        </p:txBody>
      </p:sp>
      <p:sp>
        <p:nvSpPr>
          <p:cNvPr name="TextBox 26" id="26"/>
          <p:cNvSpPr txBox="true"/>
          <p:nvPr/>
        </p:nvSpPr>
        <p:spPr>
          <a:xfrm rot="0">
            <a:off x="8386233" y="7839879"/>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0.1226</a:t>
            </a:r>
          </a:p>
        </p:txBody>
      </p:sp>
      <p:sp>
        <p:nvSpPr>
          <p:cNvPr name="TextBox 27" id="27"/>
          <p:cNvSpPr txBox="true"/>
          <p:nvPr/>
        </p:nvSpPr>
        <p:spPr>
          <a:xfrm rot="0">
            <a:off x="8386233" y="9378964"/>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319.09</a:t>
            </a:r>
          </a:p>
        </p:txBody>
      </p:sp>
      <p:sp>
        <p:nvSpPr>
          <p:cNvPr name="TextBox 28" id="28"/>
          <p:cNvSpPr txBox="true"/>
          <p:nvPr/>
        </p:nvSpPr>
        <p:spPr>
          <a:xfrm rot="0">
            <a:off x="13635582" y="4897090"/>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a:t>
            </a:r>
          </a:p>
        </p:txBody>
      </p:sp>
      <p:sp>
        <p:nvSpPr>
          <p:cNvPr name="TextBox 29" id="29"/>
          <p:cNvSpPr txBox="true"/>
          <p:nvPr/>
        </p:nvSpPr>
        <p:spPr>
          <a:xfrm rot="0">
            <a:off x="13635582" y="7839879"/>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0.06</a:t>
            </a:r>
          </a:p>
        </p:txBody>
      </p:sp>
      <p:sp>
        <p:nvSpPr>
          <p:cNvPr name="TextBox 30" id="30"/>
          <p:cNvSpPr txBox="true"/>
          <p:nvPr/>
        </p:nvSpPr>
        <p:spPr>
          <a:xfrm rot="0">
            <a:off x="13635582" y="9378964"/>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15.67</a:t>
            </a:r>
          </a:p>
        </p:txBody>
      </p:sp>
      <p:sp>
        <p:nvSpPr>
          <p:cNvPr name="TextBox 31" id="31"/>
          <p:cNvSpPr txBox="true"/>
          <p:nvPr/>
        </p:nvSpPr>
        <p:spPr>
          <a:xfrm rot="0">
            <a:off x="16501533" y="4930110"/>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a:t>
            </a:r>
          </a:p>
        </p:txBody>
      </p:sp>
      <p:sp>
        <p:nvSpPr>
          <p:cNvPr name="TextBox 32" id="32"/>
          <p:cNvSpPr txBox="true"/>
          <p:nvPr/>
        </p:nvSpPr>
        <p:spPr>
          <a:xfrm rot="0">
            <a:off x="16501533" y="7872899"/>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0.2164</a:t>
            </a:r>
          </a:p>
        </p:txBody>
      </p:sp>
      <p:sp>
        <p:nvSpPr>
          <p:cNvPr name="TextBox 33" id="33"/>
          <p:cNvSpPr txBox="true"/>
          <p:nvPr/>
        </p:nvSpPr>
        <p:spPr>
          <a:xfrm rot="0">
            <a:off x="16501533" y="9378964"/>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14.528</a:t>
            </a:r>
          </a:p>
        </p:txBody>
      </p:sp>
      <p:sp>
        <p:nvSpPr>
          <p:cNvPr name="TextBox 34" id="34"/>
          <p:cNvSpPr txBox="true"/>
          <p:nvPr/>
        </p:nvSpPr>
        <p:spPr>
          <a:xfrm rot="0">
            <a:off x="8338690" y="3421758"/>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0.1601</a:t>
            </a:r>
          </a:p>
        </p:txBody>
      </p:sp>
      <p:sp>
        <p:nvSpPr>
          <p:cNvPr name="TextBox 35" id="35"/>
          <p:cNvSpPr txBox="true"/>
          <p:nvPr/>
        </p:nvSpPr>
        <p:spPr>
          <a:xfrm rot="0">
            <a:off x="13635582" y="3465072"/>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a:t>
            </a:r>
          </a:p>
        </p:txBody>
      </p:sp>
      <p:sp>
        <p:nvSpPr>
          <p:cNvPr name="TextBox 36" id="36"/>
          <p:cNvSpPr txBox="true"/>
          <p:nvPr/>
        </p:nvSpPr>
        <p:spPr>
          <a:xfrm rot="0">
            <a:off x="16501533" y="3465072"/>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a:t>
            </a:r>
          </a:p>
        </p:txBody>
      </p:sp>
      <p:sp>
        <p:nvSpPr>
          <p:cNvPr name="TextBox 37" id="37"/>
          <p:cNvSpPr txBox="true"/>
          <p:nvPr/>
        </p:nvSpPr>
        <p:spPr>
          <a:xfrm rot="0">
            <a:off x="10954948" y="3431283"/>
            <a:ext cx="1043285"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0.3666755</a:t>
            </a:r>
          </a:p>
        </p:txBody>
      </p:sp>
      <p:sp>
        <p:nvSpPr>
          <p:cNvPr name="TextBox 38" id="38"/>
          <p:cNvSpPr txBox="true"/>
          <p:nvPr/>
        </p:nvSpPr>
        <p:spPr>
          <a:xfrm rot="0">
            <a:off x="10954948" y="4978082"/>
            <a:ext cx="1043732"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0.3962447</a:t>
            </a:r>
          </a:p>
        </p:txBody>
      </p:sp>
      <p:sp>
        <p:nvSpPr>
          <p:cNvPr name="TextBox 39" id="39"/>
          <p:cNvSpPr txBox="true"/>
          <p:nvPr/>
        </p:nvSpPr>
        <p:spPr>
          <a:xfrm rot="0">
            <a:off x="10954948" y="7900839"/>
            <a:ext cx="1488966"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0.02684699</a:t>
            </a:r>
          </a:p>
        </p:txBody>
      </p:sp>
      <p:sp>
        <p:nvSpPr>
          <p:cNvPr name="TextBox 40" id="40"/>
          <p:cNvSpPr txBox="true"/>
          <p:nvPr/>
        </p:nvSpPr>
        <p:spPr>
          <a:xfrm rot="0">
            <a:off x="11010907" y="9345944"/>
            <a:ext cx="1251820"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207.0713</a:t>
            </a:r>
          </a:p>
        </p:txBody>
      </p:sp>
      <p:sp>
        <p:nvSpPr>
          <p:cNvPr name="TextBox 41" id="41"/>
          <p:cNvSpPr txBox="true"/>
          <p:nvPr/>
        </p:nvSpPr>
        <p:spPr>
          <a:xfrm rot="0">
            <a:off x="529562" y="1736819"/>
            <a:ext cx="4376895" cy="466725"/>
          </a:xfrm>
          <a:prstGeom prst="rect">
            <a:avLst/>
          </a:prstGeom>
        </p:spPr>
        <p:txBody>
          <a:bodyPr anchor="t" rtlCol="false" tIns="0" lIns="0" bIns="0" rIns="0">
            <a:spAutoFit/>
          </a:bodyPr>
          <a:lstStyle/>
          <a:p>
            <a:pPr algn="ctr">
              <a:lnSpc>
                <a:spcPts val="3974"/>
              </a:lnSpc>
              <a:spcBef>
                <a:spcPct val="0"/>
              </a:spcBef>
            </a:pPr>
            <a:r>
              <a:rPr lang="en-US" sz="2499">
                <a:solidFill>
                  <a:srgbClr val="680F1F"/>
                </a:solidFill>
                <a:latin typeface="Montserrat Classic Bold"/>
              </a:rPr>
              <a:t>(2) Each Variable Statistics</a:t>
            </a:r>
          </a:p>
        </p:txBody>
      </p:sp>
      <p:sp>
        <p:nvSpPr>
          <p:cNvPr name="TextBox 42" id="42"/>
          <p:cNvSpPr txBox="true"/>
          <p:nvPr/>
        </p:nvSpPr>
        <p:spPr>
          <a:xfrm rot="0">
            <a:off x="8429898" y="6536007"/>
            <a:ext cx="5050100" cy="312474"/>
          </a:xfrm>
          <a:prstGeom prst="rect">
            <a:avLst/>
          </a:prstGeom>
        </p:spPr>
        <p:txBody>
          <a:bodyPr anchor="t" rtlCol="false" tIns="0" lIns="0" bIns="0" rIns="0">
            <a:spAutoFit/>
          </a:bodyPr>
          <a:lstStyle/>
          <a:p>
            <a:pPr>
              <a:lnSpc>
                <a:spcPts val="2359"/>
              </a:lnSpc>
              <a:spcBef>
                <a:spcPct val="0"/>
              </a:spcBef>
            </a:pPr>
            <a:r>
              <a:rPr lang="en-US" sz="1685">
                <a:solidFill>
                  <a:srgbClr val="000000"/>
                </a:solidFill>
                <a:latin typeface="Telegraf"/>
              </a:rPr>
              <a:t>2.944</a:t>
            </a:r>
          </a:p>
        </p:txBody>
      </p:sp>
      <p:sp>
        <p:nvSpPr>
          <p:cNvPr name="TextBox 43" id="43"/>
          <p:cNvSpPr txBox="true"/>
          <p:nvPr/>
        </p:nvSpPr>
        <p:spPr>
          <a:xfrm rot="0">
            <a:off x="11225250" y="6565271"/>
            <a:ext cx="502682"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1.688</a:t>
            </a:r>
          </a:p>
        </p:txBody>
      </p:sp>
      <p:sp>
        <p:nvSpPr>
          <p:cNvPr name="TextBox 44" id="44"/>
          <p:cNvSpPr txBox="true"/>
          <p:nvPr/>
        </p:nvSpPr>
        <p:spPr>
          <a:xfrm rot="0">
            <a:off x="13635582" y="649923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a:t>
            </a:r>
          </a:p>
        </p:txBody>
      </p:sp>
      <p:sp>
        <p:nvSpPr>
          <p:cNvPr name="TextBox 45" id="45"/>
          <p:cNvSpPr txBox="true"/>
          <p:nvPr/>
        </p:nvSpPr>
        <p:spPr>
          <a:xfrm rot="0">
            <a:off x="16501533" y="6545532"/>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7</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429134" y="-412832"/>
            <a:ext cx="19051181" cy="2112103"/>
          </a:xfrm>
          <a:prstGeom prst="rect">
            <a:avLst/>
          </a:prstGeom>
          <a:solidFill>
            <a:srgbClr val="2B4A9D"/>
          </a:solidFill>
        </p:spPr>
      </p:sp>
      <p:sp>
        <p:nvSpPr>
          <p:cNvPr name="AutoShape 3" id="3"/>
          <p:cNvSpPr/>
          <p:nvPr/>
        </p:nvSpPr>
        <p:spPr>
          <a:xfrm rot="0">
            <a:off x="-383472" y="8797980"/>
            <a:ext cx="19054944" cy="1489020"/>
          </a:xfrm>
          <a:prstGeom prst="rect">
            <a:avLst/>
          </a:prstGeom>
          <a:solidFill>
            <a:srgbClr val="F8F8F8"/>
          </a:solidFill>
        </p:spPr>
      </p:sp>
      <p:sp>
        <p:nvSpPr>
          <p:cNvPr name="AutoShape 4" id="4"/>
          <p:cNvSpPr/>
          <p:nvPr/>
        </p:nvSpPr>
        <p:spPr>
          <a:xfrm rot="0">
            <a:off x="-383472" y="5859369"/>
            <a:ext cx="19054944" cy="1489020"/>
          </a:xfrm>
          <a:prstGeom prst="rect">
            <a:avLst/>
          </a:prstGeom>
          <a:solidFill>
            <a:srgbClr val="F8F8F8"/>
          </a:solidFill>
        </p:spPr>
      </p:sp>
      <p:sp>
        <p:nvSpPr>
          <p:cNvPr name="AutoShape 5" id="5"/>
          <p:cNvSpPr/>
          <p:nvPr/>
        </p:nvSpPr>
        <p:spPr>
          <a:xfrm rot="0">
            <a:off x="-383472" y="2842666"/>
            <a:ext cx="19054944" cy="1489020"/>
          </a:xfrm>
          <a:prstGeom prst="rect">
            <a:avLst/>
          </a:prstGeom>
          <a:solidFill>
            <a:srgbClr val="F8F8F8"/>
          </a:solidFill>
        </p:spPr>
      </p:sp>
      <p:sp>
        <p:nvSpPr>
          <p:cNvPr name="AutoShape 6" id="6"/>
          <p:cNvSpPr/>
          <p:nvPr/>
        </p:nvSpPr>
        <p:spPr>
          <a:xfrm rot="0">
            <a:off x="-381590" y="2842666"/>
            <a:ext cx="19051181" cy="0"/>
          </a:xfrm>
          <a:prstGeom prst="line">
            <a:avLst/>
          </a:prstGeom>
          <a:ln cap="rnd" w="19050">
            <a:solidFill>
              <a:srgbClr val="FF862F"/>
            </a:solidFill>
            <a:prstDash val="solid"/>
            <a:headEnd type="none" len="sm" w="sm"/>
            <a:tailEnd type="none" len="sm" w="sm"/>
          </a:ln>
        </p:spPr>
      </p:sp>
      <p:sp>
        <p:nvSpPr>
          <p:cNvPr name="TextBox 7" id="7"/>
          <p:cNvSpPr txBox="true"/>
          <p:nvPr/>
        </p:nvSpPr>
        <p:spPr>
          <a:xfrm rot="0">
            <a:off x="595550"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Variables</a:t>
            </a:r>
          </a:p>
        </p:txBody>
      </p:sp>
      <p:sp>
        <p:nvSpPr>
          <p:cNvPr name="TextBox 8" id="8"/>
          <p:cNvSpPr txBox="true"/>
          <p:nvPr/>
        </p:nvSpPr>
        <p:spPr>
          <a:xfrm rot="0">
            <a:off x="3276583" y="483657"/>
            <a:ext cx="13155757" cy="836027"/>
          </a:xfrm>
          <a:prstGeom prst="rect">
            <a:avLst/>
          </a:prstGeom>
        </p:spPr>
        <p:txBody>
          <a:bodyPr anchor="t" rtlCol="false" tIns="0" lIns="0" bIns="0" rIns="0">
            <a:spAutoFit/>
          </a:bodyPr>
          <a:lstStyle/>
          <a:p>
            <a:pPr>
              <a:lnSpc>
                <a:spcPts val="6506"/>
              </a:lnSpc>
            </a:pPr>
            <a:r>
              <a:rPr lang="en-US" sz="5657" spc="277">
                <a:solidFill>
                  <a:srgbClr val="FFFFFF"/>
                </a:solidFill>
                <a:latin typeface="Montserrat Extra-Bold"/>
              </a:rPr>
              <a:t>DATA EXPLORATION (EDA)</a:t>
            </a:r>
          </a:p>
        </p:txBody>
      </p:sp>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42816"/>
            <a:ext cx="1238718" cy="1238718"/>
          </a:xfrm>
          <a:prstGeom prst="rect">
            <a:avLst/>
          </a:prstGeom>
        </p:spPr>
      </p:pic>
      <p:sp>
        <p:nvSpPr>
          <p:cNvPr name="TextBox 10" id="10"/>
          <p:cNvSpPr txBox="true"/>
          <p:nvPr/>
        </p:nvSpPr>
        <p:spPr>
          <a:xfrm rot="0">
            <a:off x="3724276" y="2374995"/>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Definition</a:t>
            </a:r>
          </a:p>
        </p:txBody>
      </p:sp>
      <p:sp>
        <p:nvSpPr>
          <p:cNvPr name="TextBox 11" id="11"/>
          <p:cNvSpPr txBox="true"/>
          <p:nvPr/>
        </p:nvSpPr>
        <p:spPr>
          <a:xfrm rot="0">
            <a:off x="8010719" y="2374995"/>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Mean</a:t>
            </a:r>
          </a:p>
        </p:txBody>
      </p:sp>
      <p:sp>
        <p:nvSpPr>
          <p:cNvPr name="TextBox 12" id="12"/>
          <p:cNvSpPr txBox="true"/>
          <p:nvPr/>
        </p:nvSpPr>
        <p:spPr>
          <a:xfrm rot="0">
            <a:off x="10608925"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Std. Dev</a:t>
            </a:r>
          </a:p>
        </p:txBody>
      </p:sp>
      <p:sp>
        <p:nvSpPr>
          <p:cNvPr name="TextBox 13" id="13"/>
          <p:cNvSpPr txBox="true"/>
          <p:nvPr/>
        </p:nvSpPr>
        <p:spPr>
          <a:xfrm rot="0">
            <a:off x="13690897"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Min</a:t>
            </a:r>
          </a:p>
        </p:txBody>
      </p:sp>
      <p:sp>
        <p:nvSpPr>
          <p:cNvPr name="TextBox 14" id="14"/>
          <p:cNvSpPr txBox="true"/>
          <p:nvPr/>
        </p:nvSpPr>
        <p:spPr>
          <a:xfrm rot="0">
            <a:off x="16697319"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Max</a:t>
            </a:r>
          </a:p>
        </p:txBody>
      </p:sp>
      <p:sp>
        <p:nvSpPr>
          <p:cNvPr name="TextBox 15" id="15"/>
          <p:cNvSpPr txBox="true"/>
          <p:nvPr/>
        </p:nvSpPr>
        <p:spPr>
          <a:xfrm rot="0">
            <a:off x="780766" y="4916488"/>
            <a:ext cx="314008"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dti</a:t>
            </a:r>
          </a:p>
        </p:txBody>
      </p:sp>
      <p:sp>
        <p:nvSpPr>
          <p:cNvPr name="TextBox 16" id="16"/>
          <p:cNvSpPr txBox="true"/>
          <p:nvPr/>
        </p:nvSpPr>
        <p:spPr>
          <a:xfrm rot="0">
            <a:off x="780766" y="6389086"/>
            <a:ext cx="450691"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fico</a:t>
            </a:r>
          </a:p>
        </p:txBody>
      </p:sp>
      <p:sp>
        <p:nvSpPr>
          <p:cNvPr name="TextBox 17" id="17"/>
          <p:cNvSpPr txBox="true"/>
          <p:nvPr/>
        </p:nvSpPr>
        <p:spPr>
          <a:xfrm rot="0">
            <a:off x="163705" y="7771617"/>
            <a:ext cx="1862138"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days.with.cr.line</a:t>
            </a:r>
          </a:p>
        </p:txBody>
      </p:sp>
      <p:sp>
        <p:nvSpPr>
          <p:cNvPr name="TextBox 18" id="18"/>
          <p:cNvSpPr txBox="true"/>
          <p:nvPr/>
        </p:nvSpPr>
        <p:spPr>
          <a:xfrm rot="0">
            <a:off x="537448" y="9344511"/>
            <a:ext cx="982504"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revol.bal</a:t>
            </a:r>
          </a:p>
        </p:txBody>
      </p:sp>
      <p:sp>
        <p:nvSpPr>
          <p:cNvPr name="TextBox 19" id="19"/>
          <p:cNvSpPr txBox="true"/>
          <p:nvPr/>
        </p:nvSpPr>
        <p:spPr>
          <a:xfrm rot="0">
            <a:off x="2439292" y="4874260"/>
            <a:ext cx="4162743" cy="51689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debt-to-income ratio of the borrower (amount of debt divided by annual income)</a:t>
            </a:r>
          </a:p>
        </p:txBody>
      </p:sp>
      <p:sp>
        <p:nvSpPr>
          <p:cNvPr name="TextBox 20" id="20"/>
          <p:cNvSpPr txBox="true"/>
          <p:nvPr/>
        </p:nvSpPr>
        <p:spPr>
          <a:xfrm rot="0">
            <a:off x="2439292" y="6259863"/>
            <a:ext cx="4162743" cy="76454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FICO credit score of the borrower. A FICO Score is a three-digit number based on the information in one's credit reports</a:t>
            </a:r>
          </a:p>
        </p:txBody>
      </p:sp>
      <p:sp>
        <p:nvSpPr>
          <p:cNvPr name="TextBox 21" id="21"/>
          <p:cNvSpPr txBox="true"/>
          <p:nvPr/>
        </p:nvSpPr>
        <p:spPr>
          <a:xfrm rot="0">
            <a:off x="2277973" y="7843689"/>
            <a:ext cx="4485382" cy="269240"/>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Telegraf"/>
              </a:rPr>
              <a:t>The number of days the borrower has had a credit line</a:t>
            </a:r>
          </a:p>
        </p:txBody>
      </p:sp>
      <p:sp>
        <p:nvSpPr>
          <p:cNvPr name="TextBox 22" id="22"/>
          <p:cNvSpPr txBox="true"/>
          <p:nvPr/>
        </p:nvSpPr>
        <p:spPr>
          <a:xfrm rot="0">
            <a:off x="2439292" y="9302284"/>
            <a:ext cx="4016503" cy="51689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borrower's revolving balance (amount unpaid at the end of the credit card billing cycle)</a:t>
            </a:r>
          </a:p>
        </p:txBody>
      </p:sp>
      <p:sp>
        <p:nvSpPr>
          <p:cNvPr name="TextBox 23" id="23"/>
          <p:cNvSpPr txBox="true"/>
          <p:nvPr/>
        </p:nvSpPr>
        <p:spPr>
          <a:xfrm rot="0">
            <a:off x="307612" y="3443288"/>
            <a:ext cx="1574324"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log.annual.inc</a:t>
            </a:r>
          </a:p>
        </p:txBody>
      </p:sp>
      <p:sp>
        <p:nvSpPr>
          <p:cNvPr name="TextBox 24" id="24"/>
          <p:cNvSpPr txBox="true"/>
          <p:nvPr/>
        </p:nvSpPr>
        <p:spPr>
          <a:xfrm rot="0">
            <a:off x="2439292" y="3401060"/>
            <a:ext cx="4162743" cy="51689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natural log of the self-reported annual income of the borrower</a:t>
            </a:r>
          </a:p>
        </p:txBody>
      </p:sp>
      <p:sp>
        <p:nvSpPr>
          <p:cNvPr name="TextBox 25" id="25"/>
          <p:cNvSpPr txBox="true"/>
          <p:nvPr/>
        </p:nvSpPr>
        <p:spPr>
          <a:xfrm rot="0">
            <a:off x="7844756" y="351894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10.932</a:t>
            </a:r>
          </a:p>
        </p:txBody>
      </p:sp>
      <p:sp>
        <p:nvSpPr>
          <p:cNvPr name="TextBox 26" id="26"/>
          <p:cNvSpPr txBox="true"/>
          <p:nvPr/>
        </p:nvSpPr>
        <p:spPr>
          <a:xfrm rot="0">
            <a:off x="7844756" y="498891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12.607</a:t>
            </a:r>
          </a:p>
        </p:txBody>
      </p:sp>
      <p:sp>
        <p:nvSpPr>
          <p:cNvPr name="TextBox 27" id="27"/>
          <p:cNvSpPr txBox="true"/>
          <p:nvPr/>
        </p:nvSpPr>
        <p:spPr>
          <a:xfrm rot="0">
            <a:off x="7844756" y="645068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710.8</a:t>
            </a:r>
          </a:p>
        </p:txBody>
      </p:sp>
      <p:sp>
        <p:nvSpPr>
          <p:cNvPr name="TextBox 28" id="28"/>
          <p:cNvSpPr txBox="true"/>
          <p:nvPr/>
        </p:nvSpPr>
        <p:spPr>
          <a:xfrm rot="0">
            <a:off x="7844756" y="793100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4561</a:t>
            </a:r>
          </a:p>
        </p:txBody>
      </p:sp>
      <p:sp>
        <p:nvSpPr>
          <p:cNvPr name="TextBox 29" id="29"/>
          <p:cNvSpPr txBox="true"/>
          <p:nvPr/>
        </p:nvSpPr>
        <p:spPr>
          <a:xfrm rot="0">
            <a:off x="7844756" y="9402297"/>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16914</a:t>
            </a:r>
          </a:p>
        </p:txBody>
      </p:sp>
      <p:sp>
        <p:nvSpPr>
          <p:cNvPr name="TextBox 30" id="30"/>
          <p:cNvSpPr txBox="true"/>
          <p:nvPr/>
        </p:nvSpPr>
        <p:spPr>
          <a:xfrm rot="0">
            <a:off x="13459013" y="3424109"/>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7.548</a:t>
            </a:r>
          </a:p>
        </p:txBody>
      </p:sp>
      <p:sp>
        <p:nvSpPr>
          <p:cNvPr name="TextBox 31" id="31"/>
          <p:cNvSpPr txBox="true"/>
          <p:nvPr/>
        </p:nvSpPr>
        <p:spPr>
          <a:xfrm rot="0">
            <a:off x="16501533" y="3471863"/>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14.528</a:t>
            </a:r>
          </a:p>
        </p:txBody>
      </p:sp>
      <p:sp>
        <p:nvSpPr>
          <p:cNvPr name="TextBox 32" id="32"/>
          <p:cNvSpPr txBox="true"/>
          <p:nvPr/>
        </p:nvSpPr>
        <p:spPr>
          <a:xfrm rot="0">
            <a:off x="13459013" y="5011102"/>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a:t>
            </a:r>
          </a:p>
        </p:txBody>
      </p:sp>
      <p:sp>
        <p:nvSpPr>
          <p:cNvPr name="TextBox 33" id="33"/>
          <p:cNvSpPr txBox="true"/>
          <p:nvPr/>
        </p:nvSpPr>
        <p:spPr>
          <a:xfrm rot="0">
            <a:off x="16501533" y="500796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29.960</a:t>
            </a:r>
          </a:p>
        </p:txBody>
      </p:sp>
      <p:sp>
        <p:nvSpPr>
          <p:cNvPr name="TextBox 34" id="34"/>
          <p:cNvSpPr txBox="true"/>
          <p:nvPr/>
        </p:nvSpPr>
        <p:spPr>
          <a:xfrm rot="0">
            <a:off x="13459013" y="645068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612.0</a:t>
            </a:r>
          </a:p>
        </p:txBody>
      </p:sp>
      <p:sp>
        <p:nvSpPr>
          <p:cNvPr name="TextBox 35" id="35"/>
          <p:cNvSpPr txBox="true"/>
          <p:nvPr/>
        </p:nvSpPr>
        <p:spPr>
          <a:xfrm rot="0">
            <a:off x="16501533" y="648370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827.0</a:t>
            </a:r>
          </a:p>
        </p:txBody>
      </p:sp>
      <p:sp>
        <p:nvSpPr>
          <p:cNvPr name="TextBox 36" id="36"/>
          <p:cNvSpPr txBox="true"/>
          <p:nvPr/>
        </p:nvSpPr>
        <p:spPr>
          <a:xfrm rot="0">
            <a:off x="13459013" y="793100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179</a:t>
            </a:r>
          </a:p>
        </p:txBody>
      </p:sp>
      <p:sp>
        <p:nvSpPr>
          <p:cNvPr name="TextBox 37" id="37"/>
          <p:cNvSpPr txBox="true"/>
          <p:nvPr/>
        </p:nvSpPr>
        <p:spPr>
          <a:xfrm rot="0">
            <a:off x="16501533" y="793100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17640</a:t>
            </a:r>
          </a:p>
        </p:txBody>
      </p:sp>
      <p:sp>
        <p:nvSpPr>
          <p:cNvPr name="TextBox 38" id="38"/>
          <p:cNvSpPr txBox="true"/>
          <p:nvPr/>
        </p:nvSpPr>
        <p:spPr>
          <a:xfrm rot="0">
            <a:off x="13459013" y="9377072"/>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a:t>
            </a:r>
          </a:p>
        </p:txBody>
      </p:sp>
      <p:sp>
        <p:nvSpPr>
          <p:cNvPr name="TextBox 39" id="39"/>
          <p:cNvSpPr txBox="true"/>
          <p:nvPr/>
        </p:nvSpPr>
        <p:spPr>
          <a:xfrm rot="0">
            <a:off x="16432340" y="9377072"/>
            <a:ext cx="922564"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1207359</a:t>
            </a:r>
          </a:p>
        </p:txBody>
      </p:sp>
      <p:sp>
        <p:nvSpPr>
          <p:cNvPr name="TextBox 40" id="40"/>
          <p:cNvSpPr txBox="true"/>
          <p:nvPr/>
        </p:nvSpPr>
        <p:spPr>
          <a:xfrm rot="0">
            <a:off x="10719047" y="3440479"/>
            <a:ext cx="1073961"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0.6148128</a:t>
            </a:r>
          </a:p>
        </p:txBody>
      </p:sp>
      <p:sp>
        <p:nvSpPr>
          <p:cNvPr name="TextBox 41" id="41"/>
          <p:cNvSpPr txBox="true"/>
          <p:nvPr/>
        </p:nvSpPr>
        <p:spPr>
          <a:xfrm rot="0">
            <a:off x="10773029" y="4978082"/>
            <a:ext cx="1019979"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6.88397</a:t>
            </a:r>
          </a:p>
        </p:txBody>
      </p:sp>
      <p:sp>
        <p:nvSpPr>
          <p:cNvPr name="TextBox 42" id="42"/>
          <p:cNvSpPr txBox="true"/>
          <p:nvPr/>
        </p:nvSpPr>
        <p:spPr>
          <a:xfrm rot="0">
            <a:off x="10773029" y="6450681"/>
            <a:ext cx="1153009"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37.97054</a:t>
            </a:r>
          </a:p>
        </p:txBody>
      </p:sp>
      <p:sp>
        <p:nvSpPr>
          <p:cNvPr name="TextBox 43" id="43"/>
          <p:cNvSpPr txBox="true"/>
          <p:nvPr/>
        </p:nvSpPr>
        <p:spPr>
          <a:xfrm rot="0">
            <a:off x="10773029" y="7923279"/>
            <a:ext cx="1153009"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2496.93</a:t>
            </a:r>
          </a:p>
        </p:txBody>
      </p:sp>
      <p:sp>
        <p:nvSpPr>
          <p:cNvPr name="TextBox 44" id="44"/>
          <p:cNvSpPr txBox="true"/>
          <p:nvPr/>
        </p:nvSpPr>
        <p:spPr>
          <a:xfrm rot="0">
            <a:off x="10867563" y="9397115"/>
            <a:ext cx="1153009"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33756.19</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429134" y="-412832"/>
            <a:ext cx="19051181" cy="2112103"/>
          </a:xfrm>
          <a:prstGeom prst="rect">
            <a:avLst/>
          </a:prstGeom>
          <a:solidFill>
            <a:srgbClr val="2B4A9D"/>
          </a:solidFill>
        </p:spPr>
      </p:sp>
      <p:sp>
        <p:nvSpPr>
          <p:cNvPr name="AutoShape 3" id="3"/>
          <p:cNvSpPr/>
          <p:nvPr/>
        </p:nvSpPr>
        <p:spPr>
          <a:xfrm rot="0">
            <a:off x="-383472" y="8799872"/>
            <a:ext cx="19054944" cy="1489020"/>
          </a:xfrm>
          <a:prstGeom prst="rect">
            <a:avLst/>
          </a:prstGeom>
          <a:solidFill>
            <a:srgbClr val="F8F8F8"/>
          </a:solidFill>
        </p:spPr>
      </p:sp>
      <p:sp>
        <p:nvSpPr>
          <p:cNvPr name="AutoShape 4" id="4"/>
          <p:cNvSpPr/>
          <p:nvPr/>
        </p:nvSpPr>
        <p:spPr>
          <a:xfrm rot="0">
            <a:off x="-383472" y="5859369"/>
            <a:ext cx="19054944" cy="1489020"/>
          </a:xfrm>
          <a:prstGeom prst="rect">
            <a:avLst/>
          </a:prstGeom>
          <a:solidFill>
            <a:srgbClr val="F8F8F8"/>
          </a:solidFill>
        </p:spPr>
      </p:sp>
      <p:sp>
        <p:nvSpPr>
          <p:cNvPr name="AutoShape 5" id="5"/>
          <p:cNvSpPr/>
          <p:nvPr/>
        </p:nvSpPr>
        <p:spPr>
          <a:xfrm rot="0">
            <a:off x="-383472" y="2842666"/>
            <a:ext cx="19054944" cy="1489020"/>
          </a:xfrm>
          <a:prstGeom prst="rect">
            <a:avLst/>
          </a:prstGeom>
          <a:solidFill>
            <a:srgbClr val="F8F8F8"/>
          </a:solidFill>
        </p:spPr>
      </p:sp>
      <p:sp>
        <p:nvSpPr>
          <p:cNvPr name="AutoShape 6" id="6"/>
          <p:cNvSpPr/>
          <p:nvPr/>
        </p:nvSpPr>
        <p:spPr>
          <a:xfrm rot="0">
            <a:off x="-381590" y="2842666"/>
            <a:ext cx="19051181" cy="0"/>
          </a:xfrm>
          <a:prstGeom prst="line">
            <a:avLst/>
          </a:prstGeom>
          <a:ln cap="rnd" w="19050">
            <a:solidFill>
              <a:srgbClr val="FF862F"/>
            </a:solidFill>
            <a:prstDash val="solid"/>
            <a:headEnd type="none" len="sm" w="sm"/>
            <a:tailEnd type="none" len="sm" w="sm"/>
          </a:ln>
        </p:spPr>
      </p:sp>
      <p:sp>
        <p:nvSpPr>
          <p:cNvPr name="TextBox 7" id="7"/>
          <p:cNvSpPr txBox="true"/>
          <p:nvPr/>
        </p:nvSpPr>
        <p:spPr>
          <a:xfrm rot="0">
            <a:off x="483899" y="2408287"/>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Variables</a:t>
            </a:r>
          </a:p>
        </p:txBody>
      </p:sp>
      <p:sp>
        <p:nvSpPr>
          <p:cNvPr name="TextBox 8" id="8"/>
          <p:cNvSpPr txBox="true"/>
          <p:nvPr/>
        </p:nvSpPr>
        <p:spPr>
          <a:xfrm rot="0">
            <a:off x="3276583" y="483657"/>
            <a:ext cx="13155757" cy="836027"/>
          </a:xfrm>
          <a:prstGeom prst="rect">
            <a:avLst/>
          </a:prstGeom>
        </p:spPr>
        <p:txBody>
          <a:bodyPr anchor="t" rtlCol="false" tIns="0" lIns="0" bIns="0" rIns="0">
            <a:spAutoFit/>
          </a:bodyPr>
          <a:lstStyle/>
          <a:p>
            <a:pPr>
              <a:lnSpc>
                <a:spcPts val="6506"/>
              </a:lnSpc>
            </a:pPr>
            <a:r>
              <a:rPr lang="en-US" sz="5657" spc="277">
                <a:solidFill>
                  <a:srgbClr val="FFFFFF"/>
                </a:solidFill>
                <a:latin typeface="Montserrat Extra-Bold"/>
              </a:rPr>
              <a:t>DATA EXPLORATION (EDA)</a:t>
            </a:r>
          </a:p>
        </p:txBody>
      </p:sp>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42816"/>
            <a:ext cx="1238718" cy="1238718"/>
          </a:xfrm>
          <a:prstGeom prst="rect">
            <a:avLst/>
          </a:prstGeom>
        </p:spPr>
      </p:pic>
      <p:sp>
        <p:nvSpPr>
          <p:cNvPr name="TextBox 10" id="10"/>
          <p:cNvSpPr txBox="true"/>
          <p:nvPr/>
        </p:nvSpPr>
        <p:spPr>
          <a:xfrm rot="0">
            <a:off x="3724276" y="2374995"/>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Definition</a:t>
            </a:r>
          </a:p>
        </p:txBody>
      </p:sp>
      <p:sp>
        <p:nvSpPr>
          <p:cNvPr name="TextBox 11" id="11"/>
          <p:cNvSpPr txBox="true"/>
          <p:nvPr/>
        </p:nvSpPr>
        <p:spPr>
          <a:xfrm rot="0">
            <a:off x="8087330" y="2408287"/>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Mean</a:t>
            </a:r>
          </a:p>
        </p:txBody>
      </p:sp>
      <p:sp>
        <p:nvSpPr>
          <p:cNvPr name="TextBox 12" id="12"/>
          <p:cNvSpPr txBox="true"/>
          <p:nvPr/>
        </p:nvSpPr>
        <p:spPr>
          <a:xfrm rot="0">
            <a:off x="10704758"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Std. Dev</a:t>
            </a:r>
          </a:p>
        </p:txBody>
      </p:sp>
      <p:sp>
        <p:nvSpPr>
          <p:cNvPr name="TextBox 13" id="13"/>
          <p:cNvSpPr txBox="true"/>
          <p:nvPr/>
        </p:nvSpPr>
        <p:spPr>
          <a:xfrm rot="0">
            <a:off x="13635608" y="2397531"/>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Min</a:t>
            </a:r>
          </a:p>
        </p:txBody>
      </p:sp>
      <p:sp>
        <p:nvSpPr>
          <p:cNvPr name="TextBox 14" id="14"/>
          <p:cNvSpPr txBox="true"/>
          <p:nvPr/>
        </p:nvSpPr>
        <p:spPr>
          <a:xfrm rot="0">
            <a:off x="16695942" y="2408287"/>
            <a:ext cx="1843743" cy="280670"/>
          </a:xfrm>
          <a:prstGeom prst="rect">
            <a:avLst/>
          </a:prstGeom>
        </p:spPr>
        <p:txBody>
          <a:bodyPr anchor="t" rtlCol="false" tIns="0" lIns="0" bIns="0" rIns="0">
            <a:spAutoFit/>
          </a:bodyPr>
          <a:lstStyle/>
          <a:p>
            <a:pPr>
              <a:lnSpc>
                <a:spcPts val="2379"/>
              </a:lnSpc>
              <a:spcBef>
                <a:spcPct val="0"/>
              </a:spcBef>
            </a:pPr>
            <a:r>
              <a:rPr lang="en-US" sz="1699">
                <a:solidFill>
                  <a:srgbClr val="2B4A9D"/>
                </a:solidFill>
                <a:latin typeface="HK Grotesk Medium Bold"/>
              </a:rPr>
              <a:t>Max</a:t>
            </a:r>
          </a:p>
        </p:txBody>
      </p:sp>
      <p:sp>
        <p:nvSpPr>
          <p:cNvPr name="TextBox 15" id="15"/>
          <p:cNvSpPr txBox="true"/>
          <p:nvPr/>
        </p:nvSpPr>
        <p:spPr>
          <a:xfrm rot="0">
            <a:off x="211931" y="4916488"/>
            <a:ext cx="1633538"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inq.last.6mths</a:t>
            </a:r>
          </a:p>
        </p:txBody>
      </p:sp>
      <p:sp>
        <p:nvSpPr>
          <p:cNvPr name="TextBox 16" id="16"/>
          <p:cNvSpPr txBox="true"/>
          <p:nvPr/>
        </p:nvSpPr>
        <p:spPr>
          <a:xfrm rot="0">
            <a:off x="382905" y="6376866"/>
            <a:ext cx="1291590"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delinq.2yrs</a:t>
            </a:r>
          </a:p>
        </p:txBody>
      </p:sp>
      <p:sp>
        <p:nvSpPr>
          <p:cNvPr name="TextBox 17" id="17"/>
          <p:cNvSpPr txBox="true"/>
          <p:nvPr/>
        </p:nvSpPr>
        <p:spPr>
          <a:xfrm rot="0">
            <a:off x="583406" y="7957989"/>
            <a:ext cx="890588"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pub.rec</a:t>
            </a:r>
          </a:p>
        </p:txBody>
      </p:sp>
      <p:sp>
        <p:nvSpPr>
          <p:cNvPr name="TextBox 18" id="18"/>
          <p:cNvSpPr txBox="true"/>
          <p:nvPr/>
        </p:nvSpPr>
        <p:spPr>
          <a:xfrm rot="0">
            <a:off x="482124" y="3509416"/>
            <a:ext cx="991870" cy="377825"/>
          </a:xfrm>
          <a:prstGeom prst="rect">
            <a:avLst/>
          </a:prstGeom>
        </p:spPr>
        <p:txBody>
          <a:bodyPr anchor="t" rtlCol="false" tIns="0" lIns="0" bIns="0" rIns="0">
            <a:spAutoFit/>
          </a:bodyPr>
          <a:lstStyle/>
          <a:p>
            <a:pPr algn="ctr">
              <a:lnSpc>
                <a:spcPts val="2800"/>
              </a:lnSpc>
              <a:spcBef>
                <a:spcPct val="0"/>
              </a:spcBef>
            </a:pPr>
            <a:r>
              <a:rPr lang="en-US" sz="2000">
                <a:solidFill>
                  <a:srgbClr val="000000"/>
                </a:solidFill>
                <a:latin typeface="Telegraf"/>
              </a:rPr>
              <a:t>revol.util</a:t>
            </a:r>
          </a:p>
        </p:txBody>
      </p:sp>
      <p:sp>
        <p:nvSpPr>
          <p:cNvPr name="TextBox 19" id="19"/>
          <p:cNvSpPr txBox="true"/>
          <p:nvPr/>
        </p:nvSpPr>
        <p:spPr>
          <a:xfrm rot="0">
            <a:off x="2327641" y="3352888"/>
            <a:ext cx="4153258" cy="76454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borrower's revolving line utilization rate (the amount of the credit line used relative to total credit available)</a:t>
            </a:r>
          </a:p>
        </p:txBody>
      </p:sp>
      <p:sp>
        <p:nvSpPr>
          <p:cNvPr name="TextBox 20" id="20"/>
          <p:cNvSpPr txBox="true"/>
          <p:nvPr/>
        </p:nvSpPr>
        <p:spPr>
          <a:xfrm rot="0">
            <a:off x="2327641" y="4892040"/>
            <a:ext cx="4328439" cy="51689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borrower's number of inquiries by creditors in the last 6 months</a:t>
            </a:r>
          </a:p>
        </p:txBody>
      </p:sp>
      <p:sp>
        <p:nvSpPr>
          <p:cNvPr name="TextBox 21" id="21"/>
          <p:cNvSpPr txBox="true"/>
          <p:nvPr/>
        </p:nvSpPr>
        <p:spPr>
          <a:xfrm rot="0">
            <a:off x="2327641" y="6334639"/>
            <a:ext cx="4153258" cy="51689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number of times the borrower had been 30+ days past due on a payment in the past 2 years</a:t>
            </a:r>
          </a:p>
        </p:txBody>
      </p:sp>
      <p:sp>
        <p:nvSpPr>
          <p:cNvPr name="TextBox 22" id="22"/>
          <p:cNvSpPr txBox="true"/>
          <p:nvPr/>
        </p:nvSpPr>
        <p:spPr>
          <a:xfrm rot="0">
            <a:off x="2327641" y="7777014"/>
            <a:ext cx="4153258" cy="76454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Telegraf"/>
              </a:rPr>
              <a:t>The borrower's number of derogatory public records (bankruptcy filings, tax liens, or judgments)</a:t>
            </a:r>
          </a:p>
        </p:txBody>
      </p:sp>
      <p:sp>
        <p:nvSpPr>
          <p:cNvPr name="TextBox 23" id="23"/>
          <p:cNvSpPr txBox="true"/>
          <p:nvPr/>
        </p:nvSpPr>
        <p:spPr>
          <a:xfrm rot="0">
            <a:off x="7997156" y="6532759"/>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0.1637</a:t>
            </a:r>
          </a:p>
        </p:txBody>
      </p:sp>
      <p:sp>
        <p:nvSpPr>
          <p:cNvPr name="TextBox 24" id="24"/>
          <p:cNvSpPr txBox="true"/>
          <p:nvPr/>
        </p:nvSpPr>
        <p:spPr>
          <a:xfrm rot="0">
            <a:off x="13400157" y="3480523"/>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a:t>
            </a:r>
          </a:p>
        </p:txBody>
      </p:sp>
      <p:sp>
        <p:nvSpPr>
          <p:cNvPr name="TextBox 25" id="25"/>
          <p:cNvSpPr txBox="true"/>
          <p:nvPr/>
        </p:nvSpPr>
        <p:spPr>
          <a:xfrm rot="0">
            <a:off x="16501533" y="3456366"/>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119.0</a:t>
            </a:r>
          </a:p>
        </p:txBody>
      </p:sp>
      <p:sp>
        <p:nvSpPr>
          <p:cNvPr name="TextBox 26" id="26"/>
          <p:cNvSpPr txBox="true"/>
          <p:nvPr/>
        </p:nvSpPr>
        <p:spPr>
          <a:xfrm rot="0">
            <a:off x="7997156" y="4978082"/>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1.577</a:t>
            </a:r>
          </a:p>
        </p:txBody>
      </p:sp>
      <p:sp>
        <p:nvSpPr>
          <p:cNvPr name="TextBox 27" id="27"/>
          <p:cNvSpPr txBox="true"/>
          <p:nvPr/>
        </p:nvSpPr>
        <p:spPr>
          <a:xfrm rot="0">
            <a:off x="7997156" y="3537991"/>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46.8</a:t>
            </a:r>
          </a:p>
        </p:txBody>
      </p:sp>
      <p:sp>
        <p:nvSpPr>
          <p:cNvPr name="TextBox 28" id="28"/>
          <p:cNvSpPr txBox="true"/>
          <p:nvPr/>
        </p:nvSpPr>
        <p:spPr>
          <a:xfrm rot="0">
            <a:off x="7997156" y="7908713"/>
            <a:ext cx="85193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0.06212</a:t>
            </a:r>
          </a:p>
        </p:txBody>
      </p:sp>
      <p:sp>
        <p:nvSpPr>
          <p:cNvPr name="TextBox 29" id="29"/>
          <p:cNvSpPr txBox="true"/>
          <p:nvPr/>
        </p:nvSpPr>
        <p:spPr>
          <a:xfrm rot="0">
            <a:off x="13400157" y="4978082"/>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a:t>
            </a:r>
          </a:p>
        </p:txBody>
      </p:sp>
      <p:sp>
        <p:nvSpPr>
          <p:cNvPr name="TextBox 30" id="30"/>
          <p:cNvSpPr txBox="true"/>
          <p:nvPr/>
        </p:nvSpPr>
        <p:spPr>
          <a:xfrm rot="0">
            <a:off x="16501533" y="4978082"/>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33.0</a:t>
            </a:r>
          </a:p>
        </p:txBody>
      </p:sp>
      <p:sp>
        <p:nvSpPr>
          <p:cNvPr name="TextBox 31" id="31"/>
          <p:cNvSpPr txBox="true"/>
          <p:nvPr/>
        </p:nvSpPr>
        <p:spPr>
          <a:xfrm rot="0">
            <a:off x="13400157" y="6532759"/>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a:t>
            </a:r>
          </a:p>
        </p:txBody>
      </p:sp>
      <p:sp>
        <p:nvSpPr>
          <p:cNvPr name="TextBox 32" id="32"/>
          <p:cNvSpPr txBox="true"/>
          <p:nvPr/>
        </p:nvSpPr>
        <p:spPr>
          <a:xfrm rot="0">
            <a:off x="13400157" y="7975134"/>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a:t>
            </a:r>
          </a:p>
        </p:txBody>
      </p:sp>
      <p:sp>
        <p:nvSpPr>
          <p:cNvPr name="TextBox 33" id="33"/>
          <p:cNvSpPr txBox="true"/>
          <p:nvPr/>
        </p:nvSpPr>
        <p:spPr>
          <a:xfrm rot="0">
            <a:off x="16501533" y="6532759"/>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13.0</a:t>
            </a:r>
          </a:p>
        </p:txBody>
      </p:sp>
      <p:sp>
        <p:nvSpPr>
          <p:cNvPr name="TextBox 34" id="34"/>
          <p:cNvSpPr txBox="true"/>
          <p:nvPr/>
        </p:nvSpPr>
        <p:spPr>
          <a:xfrm rot="0">
            <a:off x="16566459" y="8024664"/>
            <a:ext cx="757767"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5.0</a:t>
            </a:r>
          </a:p>
        </p:txBody>
      </p:sp>
      <p:sp>
        <p:nvSpPr>
          <p:cNvPr name="TextBox 35" id="35"/>
          <p:cNvSpPr txBox="true"/>
          <p:nvPr/>
        </p:nvSpPr>
        <p:spPr>
          <a:xfrm rot="0">
            <a:off x="10773029" y="3490413"/>
            <a:ext cx="994912"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29.01442</a:t>
            </a:r>
          </a:p>
        </p:txBody>
      </p:sp>
      <p:sp>
        <p:nvSpPr>
          <p:cNvPr name="TextBox 36" id="36"/>
          <p:cNvSpPr txBox="true"/>
          <p:nvPr/>
        </p:nvSpPr>
        <p:spPr>
          <a:xfrm rot="0">
            <a:off x="10773029" y="4978082"/>
            <a:ext cx="994912"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2.200245</a:t>
            </a:r>
          </a:p>
        </p:txBody>
      </p:sp>
      <p:sp>
        <p:nvSpPr>
          <p:cNvPr name="TextBox 37" id="37"/>
          <p:cNvSpPr txBox="true"/>
          <p:nvPr/>
        </p:nvSpPr>
        <p:spPr>
          <a:xfrm rot="0">
            <a:off x="10773029" y="6532759"/>
            <a:ext cx="1192534"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0.5462149</a:t>
            </a:r>
          </a:p>
        </p:txBody>
      </p:sp>
      <p:sp>
        <p:nvSpPr>
          <p:cNvPr name="TextBox 38" id="38"/>
          <p:cNvSpPr txBox="true"/>
          <p:nvPr/>
        </p:nvSpPr>
        <p:spPr>
          <a:xfrm rot="0">
            <a:off x="10868863" y="7790920"/>
            <a:ext cx="1096700" cy="283210"/>
          </a:xfrm>
          <a:prstGeom prst="rect">
            <a:avLst/>
          </a:prstGeom>
        </p:spPr>
        <p:txBody>
          <a:bodyPr anchor="t" rtlCol="false" tIns="0" lIns="0" bIns="0" rIns="0">
            <a:spAutoFit/>
          </a:bodyPr>
          <a:lstStyle/>
          <a:p>
            <a:pPr algn="ctr">
              <a:lnSpc>
                <a:spcPts val="2239"/>
              </a:lnSpc>
              <a:spcBef>
                <a:spcPct val="0"/>
              </a:spcBef>
            </a:pPr>
            <a:r>
              <a:rPr lang="en-US" sz="1599">
                <a:solidFill>
                  <a:srgbClr val="000000"/>
                </a:solidFill>
                <a:latin typeface="Telegraf"/>
              </a:rPr>
              <a:t>0.2621263</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5400000">
            <a:off x="0" y="0"/>
            <a:ext cx="1238718" cy="1238718"/>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true" rot="-5400000">
            <a:off x="16884502" y="8883502"/>
            <a:ext cx="1403498" cy="1403498"/>
          </a:xfrm>
          <a:prstGeom prst="rect">
            <a:avLst/>
          </a:prstGeom>
        </p:spPr>
      </p:pic>
      <p:sp>
        <p:nvSpPr>
          <p:cNvPr name="TextBox 4" id="4"/>
          <p:cNvSpPr txBox="true"/>
          <p:nvPr/>
        </p:nvSpPr>
        <p:spPr>
          <a:xfrm rot="0">
            <a:off x="1703443" y="923925"/>
            <a:ext cx="12387852" cy="952931"/>
          </a:xfrm>
          <a:prstGeom prst="rect">
            <a:avLst/>
          </a:prstGeom>
        </p:spPr>
        <p:txBody>
          <a:bodyPr anchor="t" rtlCol="false" tIns="0" lIns="0" bIns="0" rIns="0">
            <a:spAutoFit/>
          </a:bodyPr>
          <a:lstStyle/>
          <a:p>
            <a:pPr algn="ctr">
              <a:lnSpc>
                <a:spcPts val="7867"/>
              </a:lnSpc>
              <a:spcBef>
                <a:spcPct val="0"/>
              </a:spcBef>
            </a:pPr>
            <a:r>
              <a:rPr lang="en-US" sz="5619" spc="275">
                <a:solidFill>
                  <a:srgbClr val="2B4A9D"/>
                </a:solidFill>
                <a:latin typeface="Montserrat Extra-Bold"/>
              </a:rPr>
              <a:t>DATA EXPLORATION (EDA)</a:t>
            </a:r>
          </a:p>
        </p:txBody>
      </p:sp>
      <p:sp>
        <p:nvSpPr>
          <p:cNvPr name="TextBox 5" id="5"/>
          <p:cNvSpPr txBox="true"/>
          <p:nvPr/>
        </p:nvSpPr>
        <p:spPr>
          <a:xfrm rot="0">
            <a:off x="377887" y="2471805"/>
            <a:ext cx="6443026" cy="466725"/>
          </a:xfrm>
          <a:prstGeom prst="rect">
            <a:avLst/>
          </a:prstGeom>
        </p:spPr>
        <p:txBody>
          <a:bodyPr anchor="t" rtlCol="false" tIns="0" lIns="0" bIns="0" rIns="0">
            <a:spAutoFit/>
          </a:bodyPr>
          <a:lstStyle/>
          <a:p>
            <a:pPr algn="ctr">
              <a:lnSpc>
                <a:spcPts val="3974"/>
              </a:lnSpc>
              <a:spcBef>
                <a:spcPct val="0"/>
              </a:spcBef>
            </a:pPr>
            <a:r>
              <a:rPr lang="en-US" sz="2499">
                <a:solidFill>
                  <a:srgbClr val="680F1F"/>
                </a:solidFill>
                <a:latin typeface="Montserrat Classic Bold"/>
              </a:rPr>
              <a:t>(3) Outlier Detectionby using Box Plot</a:t>
            </a:r>
          </a:p>
        </p:txBody>
      </p:sp>
      <p:pic>
        <p:nvPicPr>
          <p:cNvPr name="Picture 6" id="6"/>
          <p:cNvPicPr>
            <a:picLocks noChangeAspect="true"/>
          </p:cNvPicPr>
          <p:nvPr/>
        </p:nvPicPr>
        <p:blipFill>
          <a:blip r:embed="rId4"/>
          <a:srcRect l="0" t="0" r="2107" b="0"/>
          <a:stretch>
            <a:fillRect/>
          </a:stretch>
        </p:blipFill>
        <p:spPr>
          <a:xfrm flipH="false" flipV="false" rot="0">
            <a:off x="4156610" y="3096811"/>
            <a:ext cx="9974780" cy="719018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DAFhIpI_0JY</dc:identifier>
  <dcterms:modified xsi:type="dcterms:W3CDTF">2011-08-01T06:04:30Z</dcterms:modified>
  <cp:revision>1</cp:revision>
  <dc:title>Elegant and Professional Company Business Proposal Presentation</dc:title>
</cp:coreProperties>
</file>

<file path=docProps/thumbnail.jpeg>
</file>